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8"/>
  </p:handoutMasterIdLst>
  <p:sldIdLst>
    <p:sldId id="256" r:id="rId2"/>
    <p:sldId id="265" r:id="rId3"/>
    <p:sldId id="268" r:id="rId4"/>
    <p:sldId id="271" r:id="rId5"/>
    <p:sldId id="340" r:id="rId6"/>
    <p:sldId id="273" r:id="rId7"/>
    <p:sldId id="339" r:id="rId8"/>
    <p:sldId id="276" r:id="rId9"/>
    <p:sldId id="262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356" r:id="rId19"/>
    <p:sldId id="403" r:id="rId20"/>
    <p:sldId id="404" r:id="rId21"/>
    <p:sldId id="357" r:id="rId22"/>
    <p:sldId id="359" r:id="rId23"/>
    <p:sldId id="368" r:id="rId24"/>
    <p:sldId id="369" r:id="rId25"/>
    <p:sldId id="370" r:id="rId26"/>
    <p:sldId id="371" r:id="rId27"/>
    <p:sldId id="372" r:id="rId28"/>
    <p:sldId id="383" r:id="rId29"/>
    <p:sldId id="385" r:id="rId30"/>
    <p:sldId id="386" r:id="rId31"/>
    <p:sldId id="387" r:id="rId32"/>
    <p:sldId id="389" r:id="rId33"/>
    <p:sldId id="415" r:id="rId34"/>
    <p:sldId id="395" r:id="rId35"/>
    <p:sldId id="397" r:id="rId36"/>
    <p:sldId id="398" r:id="rId37"/>
    <p:sldId id="399" r:id="rId38"/>
    <p:sldId id="400" r:id="rId39"/>
    <p:sldId id="406" r:id="rId40"/>
    <p:sldId id="405" r:id="rId41"/>
    <p:sldId id="407" r:id="rId42"/>
    <p:sldId id="408" r:id="rId43"/>
    <p:sldId id="409" r:id="rId44"/>
    <p:sldId id="410" r:id="rId45"/>
    <p:sldId id="411" r:id="rId46"/>
    <p:sldId id="413" r:id="rId47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89E"/>
    <a:srgbClr val="FFD85D"/>
    <a:srgbClr val="FFD3A9"/>
    <a:srgbClr val="B0E1FF"/>
    <a:srgbClr val="BDE7FF"/>
    <a:srgbClr val="C8ECFF"/>
    <a:srgbClr val="7FD3FC"/>
    <a:srgbClr val="EDECFF"/>
    <a:srgbClr val="D5D4FF"/>
    <a:srgbClr val="FBC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1" autoAdjust="0"/>
    <p:restoredTop sz="94682" autoAdjust="0"/>
  </p:normalViewPr>
  <p:slideViewPr>
    <p:cSldViewPr snapToGrid="0">
      <p:cViewPr varScale="1">
        <p:scale>
          <a:sx n="87" d="100"/>
          <a:sy n="87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F0B22-8309-3942-952D-F7B16119BACB}" type="datetimeFigureOut">
              <a:rPr lang="en-US" smtClean="0"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5C3A-C730-BE4B-924B-E47FA2C39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24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 userDrawn="1"/>
        </p:nvSpPr>
        <p:spPr>
          <a:xfrm>
            <a:off x="0" y="0"/>
            <a:ext cx="9144000" cy="605366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551814"/>
            <a:ext cx="9144000" cy="35441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00407" y="2956455"/>
            <a:ext cx="4054660" cy="12048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latin typeface="Chevin-Light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000" dirty="0" smtClean="0"/>
              <a:t>Made up sales event</a:t>
            </a:r>
            <a:br>
              <a:rPr lang="en-US" sz="3000" dirty="0" smtClean="0"/>
            </a:br>
            <a:r>
              <a:rPr lang="en-US" sz="3000" dirty="0" smtClean="0"/>
              <a:t>2015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00407" y="4952671"/>
            <a:ext cx="2729022" cy="441146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ct val="150000"/>
              </a:lnSpc>
              <a:buFontTx/>
              <a:buNone/>
              <a:defRPr sz="1600" baseline="0">
                <a:latin typeface="Arial"/>
              </a:defRPr>
            </a:lvl1pPr>
          </a:lstStyle>
          <a:p>
            <a:pPr lvl="0"/>
            <a:r>
              <a:rPr lang="en-GB" dirty="0" smtClean="0"/>
              <a:t>Simon Malarkey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0407" y="5403451"/>
            <a:ext cx="2729022" cy="33855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aseline="0">
                <a:latin typeface="Arial"/>
              </a:defRPr>
            </a:lvl1pPr>
          </a:lstStyle>
          <a:p>
            <a:pPr lvl="0"/>
            <a:r>
              <a:rPr lang="en-GB" dirty="0" smtClean="0"/>
              <a:t>Thursday 27 August 2015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5067" y="1465594"/>
            <a:ext cx="4368271" cy="44446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9" y="499381"/>
            <a:ext cx="3434581" cy="165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8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512000"/>
            <a:ext cx="7937500" cy="400110"/>
          </a:xfrm>
          <a:prstGeom prst="rect">
            <a:avLst/>
          </a:prstGeom>
        </p:spPr>
        <p:txBody>
          <a:bodyPr vert="horz" wrap="none"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600" baseline="0">
                <a:solidFill>
                  <a:schemeClr val="tx1"/>
                </a:solidFill>
                <a:latin typeface="Chevin-Light"/>
                <a:cs typeface="Chevin-Light"/>
              </a:defRPr>
            </a:lvl1pPr>
          </a:lstStyle>
          <a:p>
            <a:pPr lvl="0"/>
            <a:r>
              <a:rPr lang="en-GB" dirty="0" smtClean="0"/>
              <a:t>Headline (</a:t>
            </a:r>
            <a:r>
              <a:rPr lang="en-GB" dirty="0" err="1" smtClean="0"/>
              <a:t>Chevin</a:t>
            </a:r>
            <a:r>
              <a:rPr lang="en-GB" dirty="0" smtClean="0"/>
              <a:t> Light 26pt)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5" y="2127250"/>
            <a:ext cx="7937500" cy="330835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aseline="0"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aseline="0">
                <a:latin typeface="Arial"/>
                <a:cs typeface="Arial"/>
              </a:defRPr>
            </a:lvl2pPr>
            <a:lvl3pPr marL="1200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>
                <a:latin typeface="Arial"/>
                <a:cs typeface="Arial"/>
              </a:defRPr>
            </a:lvl3pPr>
            <a:lvl4pPr marL="16573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>
                <a:latin typeface="Arial"/>
                <a:cs typeface="Arial"/>
              </a:defRPr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GB" dirty="0" err="1" smtClean="0"/>
              <a:t>arial</a:t>
            </a:r>
            <a:r>
              <a:rPr lang="en-GB" dirty="0" smtClean="0"/>
              <a:t> 18pt</a:t>
            </a:r>
          </a:p>
          <a:p>
            <a:pPr lvl="0"/>
            <a:r>
              <a:rPr lang="en-GB" dirty="0" smtClean="0"/>
              <a:t>bullet points</a:t>
            </a:r>
          </a:p>
          <a:p>
            <a:pPr lvl="0"/>
            <a:r>
              <a:rPr lang="en-GB" dirty="0" smtClean="0"/>
              <a:t>bullet points</a:t>
            </a:r>
          </a:p>
          <a:p>
            <a:pPr lvl="1"/>
            <a:r>
              <a:rPr lang="en-GB" dirty="0" smtClean="0"/>
              <a:t>second level (note: use normal bullet not a dash)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875133"/>
            <a:ext cx="7937500" cy="40011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latin typeface="Chevin-Light"/>
              </a:defRPr>
            </a:lvl1pPr>
          </a:lstStyle>
          <a:p>
            <a:pPr lvl="0"/>
            <a:r>
              <a:rPr lang="en-GB" dirty="0" smtClean="0"/>
              <a:t>Break slide title (</a:t>
            </a:r>
            <a:r>
              <a:rPr lang="en-GB" dirty="0" err="1" smtClean="0"/>
              <a:t>Chevin</a:t>
            </a:r>
            <a:r>
              <a:rPr lang="en-GB" dirty="0" smtClean="0"/>
              <a:t> Light 26pt)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5" y="3793066"/>
            <a:ext cx="7937500" cy="1642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For example: Q&amp;A section or tea break</a:t>
            </a:r>
          </a:p>
        </p:txBody>
      </p:sp>
    </p:spTree>
    <p:extLst>
      <p:ext uri="{BB962C8B-B14F-4D97-AF65-F5344CB8AC3E}">
        <p14:creationId xmlns:p14="http://schemas.microsoft.com/office/powerpoint/2010/main" val="354028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452421" y="2638808"/>
            <a:ext cx="2230438" cy="1843955"/>
          </a:xfrm>
          <a:prstGeom prst="homePlate">
            <a:avLst>
              <a:gd name="adj" fmla="val 29678"/>
            </a:avLst>
          </a:prstGeom>
          <a:solidFill>
            <a:schemeClr val="accent3">
              <a:alpha val="30000"/>
            </a:schemeClr>
          </a:solidFill>
        </p:spPr>
        <p:txBody>
          <a:bodyPr vert="horz" anchor="ctr" anchorCtr="1"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1000" b="1" i="0" u="none" strike="noStrike" kern="1200" cap="none" spc="0" normalizeH="0" baseline="0" noProof="0"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 smtClean="0">
                <a:solidFill>
                  <a:srgbClr val="5A3E9A"/>
                </a:solidFill>
                <a:latin typeface="Arial"/>
              </a:rPr>
              <a:t>Ebacc</a:t>
            </a:r>
            <a:r>
              <a:rPr lang="en-GB" sz="1000" dirty="0" smtClean="0">
                <a:solidFill>
                  <a:srgbClr val="5A3E9A"/>
                </a:solidFill>
                <a:latin typeface="Arial"/>
              </a:rPr>
              <a:t> GCSEs, non-core GCSEs, Tech Awards &amp; other non Section 96 qualifications (usually for those with particular needs)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5A3E9A"/>
                </a:solidFill>
                <a:latin typeface="Arial"/>
              </a:rPr>
              <a:t> 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5A3E9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7" hasCustomPrompt="1"/>
          </p:nvPr>
        </p:nvSpPr>
        <p:spPr>
          <a:xfrm>
            <a:off x="2915816" y="2152774"/>
            <a:ext cx="2158190" cy="279277"/>
          </a:xfrm>
          <a:prstGeom prst="homePlate">
            <a:avLst/>
          </a:prstGeom>
          <a:solidFill>
            <a:schemeClr val="accent3">
              <a:alpha val="50000"/>
            </a:schemeClr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Traineeships</a:t>
            </a:r>
            <a:endParaRPr lang="en-US" dirty="0"/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8" hasCustomPrompt="1"/>
          </p:nvPr>
        </p:nvSpPr>
        <p:spPr>
          <a:xfrm>
            <a:off x="5149874" y="2141686"/>
            <a:ext cx="2158190" cy="279277"/>
          </a:xfrm>
          <a:prstGeom prst="homePlate">
            <a:avLst/>
          </a:prstGeom>
          <a:solidFill>
            <a:schemeClr val="accent3">
              <a:alpha val="50000"/>
            </a:schemeClr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Level 2 Technical Certificate</a:t>
            </a:r>
            <a:endParaRPr lang="en-US" dirty="0"/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29" hasCustomPrompt="1"/>
          </p:nvPr>
        </p:nvSpPr>
        <p:spPr>
          <a:xfrm>
            <a:off x="2917626" y="2558031"/>
            <a:ext cx="2158190" cy="279277"/>
          </a:xfrm>
          <a:prstGeom prst="homePlate">
            <a:avLst/>
          </a:prstGeom>
          <a:solidFill>
            <a:schemeClr val="accent3">
              <a:alpha val="50000"/>
            </a:schemeClr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Traineeships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30" hasCustomPrompt="1"/>
          </p:nvPr>
        </p:nvSpPr>
        <p:spPr>
          <a:xfrm>
            <a:off x="5151684" y="2546943"/>
            <a:ext cx="2158190" cy="279277"/>
          </a:xfrm>
          <a:prstGeom prst="homePlate">
            <a:avLst/>
          </a:prstGeom>
          <a:solidFill>
            <a:schemeClr val="accent3">
              <a:alpha val="50000"/>
            </a:schemeClr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Level 2 Apprenticeships</a:t>
            </a:r>
            <a:endParaRPr lang="en-US" dirty="0"/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31" hasCustomPrompt="1"/>
          </p:nvPr>
        </p:nvSpPr>
        <p:spPr>
          <a:xfrm>
            <a:off x="2915816" y="2986682"/>
            <a:ext cx="4392248" cy="279277"/>
          </a:xfrm>
          <a:prstGeom prst="homePlate">
            <a:avLst/>
          </a:prstGeom>
          <a:solidFill>
            <a:schemeClr val="accent2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Level 3 Apprenticeship</a:t>
            </a:r>
            <a:endParaRPr lang="en-US" dirty="0"/>
          </a:p>
        </p:txBody>
      </p:sp>
      <p:sp>
        <p:nvSpPr>
          <p:cNvPr id="40" name="Text Placeholder 34"/>
          <p:cNvSpPr>
            <a:spLocks noGrp="1"/>
          </p:cNvSpPr>
          <p:nvPr>
            <p:ph type="body" sz="quarter" idx="32" hasCustomPrompt="1"/>
          </p:nvPr>
        </p:nvSpPr>
        <p:spPr>
          <a:xfrm>
            <a:off x="2915816" y="3403973"/>
            <a:ext cx="2158190" cy="279277"/>
          </a:xfrm>
          <a:prstGeom prst="homePlate">
            <a:avLst/>
          </a:prstGeom>
          <a:solidFill>
            <a:schemeClr val="accent3">
              <a:alpha val="50000"/>
            </a:schemeClr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Level 2 Technical Certificate</a:t>
            </a:r>
            <a:endParaRPr lang="en-US" dirty="0"/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5151684" y="3403973"/>
            <a:ext cx="2158190" cy="279277"/>
          </a:xfrm>
          <a:prstGeom prst="homePlate">
            <a:avLst/>
          </a:prstGeom>
          <a:solidFill>
            <a:schemeClr val="accent2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 smtClean="0">
                <a:solidFill>
                  <a:schemeClr val="bg1"/>
                </a:solidFill>
                <a:latin typeface="Arial"/>
              </a:rPr>
              <a:t>Level 3 Technical Level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2" name="Text Placeholder 34"/>
          <p:cNvSpPr>
            <a:spLocks noGrp="1"/>
          </p:cNvSpPr>
          <p:nvPr>
            <p:ph type="body" sz="quarter" idx="34" hasCustomPrompt="1"/>
          </p:nvPr>
        </p:nvSpPr>
        <p:spPr>
          <a:xfrm>
            <a:off x="2917626" y="3818664"/>
            <a:ext cx="4392248" cy="279277"/>
          </a:xfrm>
          <a:prstGeom prst="homePlate">
            <a:avLst/>
          </a:prstGeom>
          <a:solidFill>
            <a:schemeClr val="accent2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 smtClean="0">
                <a:solidFill>
                  <a:schemeClr val="bg1"/>
                </a:solidFill>
                <a:latin typeface="Arial"/>
              </a:rPr>
              <a:t>Level 3 Technical Level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2912196" y="4241882"/>
            <a:ext cx="2158190" cy="279277"/>
          </a:xfrm>
          <a:prstGeom prst="homePlate">
            <a:avLst/>
          </a:prstGeom>
          <a:solidFill>
            <a:schemeClr val="accent3">
              <a:alpha val="50000"/>
            </a:schemeClr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 smtClean="0">
                <a:solidFill>
                  <a:srgbClr val="5A3E9A"/>
                </a:solidFill>
                <a:latin typeface="Arial"/>
                <a:cs typeface="Arial"/>
              </a:rPr>
              <a:t>GCSE and other L2 retakes</a:t>
            </a:r>
            <a:endParaRPr lang="en-GB" sz="1000" dirty="0">
              <a:solidFill>
                <a:srgbClr val="5A3E9A"/>
              </a:solidFill>
              <a:latin typeface="Arial"/>
              <a:cs typeface="Arial"/>
            </a:endParaRPr>
          </a:p>
        </p:txBody>
      </p:sp>
      <p:sp>
        <p:nvSpPr>
          <p:cNvPr id="44" name="Text Placeholder 34"/>
          <p:cNvSpPr>
            <a:spLocks noGrp="1"/>
          </p:cNvSpPr>
          <p:nvPr>
            <p:ph type="body" sz="quarter" idx="36" hasCustomPrompt="1"/>
          </p:nvPr>
        </p:nvSpPr>
        <p:spPr>
          <a:xfrm>
            <a:off x="5148064" y="4241882"/>
            <a:ext cx="2158190" cy="279277"/>
          </a:xfrm>
          <a:prstGeom prst="homePlate">
            <a:avLst/>
          </a:prstGeom>
          <a:solidFill>
            <a:schemeClr val="accent2"/>
          </a:solidFill>
        </p:spPr>
        <p:txBody>
          <a:bodyPr vert="horz" lIns="0" tIns="0" rIns="0" bIns="0"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850" dirty="0" smtClean="0">
                <a:solidFill>
                  <a:schemeClr val="bg1"/>
                </a:solidFill>
                <a:latin typeface="Arial"/>
                <a:cs typeface="Arial"/>
              </a:rPr>
              <a:t>Level 3 Academic only or Mixed –</a:t>
            </a:r>
          </a:p>
          <a:p>
            <a:pPr algn="ctr"/>
            <a:r>
              <a:rPr lang="en-GB" sz="850" dirty="0" smtClean="0">
                <a:solidFill>
                  <a:schemeClr val="bg1"/>
                </a:solidFill>
                <a:latin typeface="Arial"/>
                <a:cs typeface="Arial"/>
              </a:rPr>
              <a:t>Academic with Applied General</a:t>
            </a:r>
            <a:endParaRPr lang="en-GB" sz="8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37" hasCustomPrompt="1"/>
          </p:nvPr>
        </p:nvSpPr>
        <p:spPr>
          <a:xfrm>
            <a:off x="2912196" y="4653136"/>
            <a:ext cx="4392248" cy="279277"/>
          </a:xfrm>
          <a:prstGeom prst="homePlate">
            <a:avLst/>
          </a:prstGeom>
          <a:solidFill>
            <a:schemeClr val="accent2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 smtClean="0">
                <a:latin typeface="Arial"/>
                <a:cs typeface="Arial"/>
              </a:rPr>
              <a:t>Level 3 Academic only or Mixed - Academic with Applied General </a:t>
            </a:r>
            <a:endParaRPr lang="en-GB" sz="1000" dirty="0">
              <a:latin typeface="Arial"/>
              <a:cs typeface="Arial"/>
            </a:endParaRPr>
          </a:p>
        </p:txBody>
      </p:sp>
      <p:sp>
        <p:nvSpPr>
          <p:cNvPr id="46" name="Text Placeholder 34"/>
          <p:cNvSpPr>
            <a:spLocks noGrp="1"/>
          </p:cNvSpPr>
          <p:nvPr>
            <p:ph type="body" sz="quarter" idx="38" hasCustomPrompt="1"/>
          </p:nvPr>
        </p:nvSpPr>
        <p:spPr>
          <a:xfrm>
            <a:off x="2912196" y="5350903"/>
            <a:ext cx="4392248" cy="211697"/>
          </a:xfrm>
          <a:prstGeom prst="homePlate">
            <a:avLst/>
          </a:prstGeom>
          <a:solidFill>
            <a:schemeClr val="tx1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900" b="1" dirty="0" smtClean="0">
                <a:latin typeface="Arial"/>
                <a:cs typeface="Arial"/>
              </a:rPr>
              <a:t>Funding via Study Programmes for 16-19 year olds – reduction in Year 3</a:t>
            </a:r>
            <a:endParaRPr lang="en-GB" sz="900" b="1" dirty="0">
              <a:latin typeface="Arial"/>
              <a:cs typeface="Arial"/>
            </a:endParaRP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9" hasCustomPrompt="1"/>
          </p:nvPr>
        </p:nvSpPr>
        <p:spPr>
          <a:xfrm>
            <a:off x="7527686" y="2141686"/>
            <a:ext cx="1080000" cy="711218"/>
          </a:xfrm>
          <a:prstGeom prst="foldedCorner">
            <a:avLst/>
          </a:prstGeom>
          <a:solidFill>
            <a:schemeClr val="tx1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 smtClean="0">
                <a:latin typeface="Arial"/>
                <a:cs typeface="Arial"/>
              </a:rPr>
              <a:t>Apprenticeship</a:t>
            </a:r>
          </a:p>
          <a:p>
            <a:pPr algn="ctr"/>
            <a:r>
              <a:rPr lang="en-GB" sz="1000" dirty="0" smtClean="0">
                <a:latin typeface="Arial"/>
                <a:cs typeface="Arial"/>
              </a:rPr>
              <a:t>or work</a:t>
            </a:r>
            <a:endParaRPr lang="en-GB" sz="1000" dirty="0">
              <a:latin typeface="Arial"/>
              <a:cs typeface="Arial"/>
            </a:endParaRP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40" hasCustomPrompt="1"/>
          </p:nvPr>
        </p:nvSpPr>
        <p:spPr>
          <a:xfrm>
            <a:off x="7527686" y="2998719"/>
            <a:ext cx="1080000" cy="1099221"/>
          </a:xfrm>
          <a:prstGeom prst="foldedCorner">
            <a:avLst/>
          </a:prstGeom>
          <a:solidFill>
            <a:schemeClr val="tx1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 smtClean="0">
                <a:latin typeface="Arial"/>
                <a:cs typeface="Arial"/>
              </a:rPr>
              <a:t>Higher Apprenticeship, skilled work or Higher Education</a:t>
            </a:r>
            <a:endParaRPr lang="en-GB" sz="1000" dirty="0">
              <a:latin typeface="Arial"/>
              <a:cs typeface="Arial"/>
            </a:endParaRP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41" hasCustomPrompt="1"/>
          </p:nvPr>
        </p:nvSpPr>
        <p:spPr>
          <a:xfrm>
            <a:off x="7527686" y="4241882"/>
            <a:ext cx="1080000" cy="711218"/>
          </a:xfrm>
          <a:prstGeom prst="foldedCorner">
            <a:avLst/>
          </a:prstGeom>
          <a:solidFill>
            <a:schemeClr val="tx1"/>
          </a:solidFill>
        </p:spPr>
        <p:txBody>
          <a:bodyPr vert="horz" lIns="0" tIns="0" rIns="0" bIns="0" anchor="ctr" anchorCtr="1"/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100" b="0" i="0">
                <a:latin typeface="Arial"/>
                <a:cs typeface="Arial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en-GB" sz="1000" dirty="0" smtClean="0">
                <a:latin typeface="Arial"/>
                <a:cs typeface="Arial"/>
              </a:rPr>
              <a:t>Higher</a:t>
            </a:r>
          </a:p>
          <a:p>
            <a:pPr algn="ctr"/>
            <a:r>
              <a:rPr lang="en-GB" sz="1000" dirty="0" smtClean="0">
                <a:latin typeface="Arial"/>
                <a:cs typeface="Arial"/>
              </a:rPr>
              <a:t>Education</a:t>
            </a:r>
            <a:endParaRPr lang="en-GB" sz="1000" dirty="0">
              <a:latin typeface="Arial"/>
              <a:cs typeface="Arial"/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512000"/>
            <a:ext cx="7937500" cy="40011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600" baseline="0">
                <a:latin typeface="Chevin-Light"/>
              </a:defRPr>
            </a:lvl1pPr>
          </a:lstStyle>
          <a:p>
            <a:pPr lvl="0"/>
            <a:r>
              <a:rPr lang="en-GB" dirty="0" smtClean="0"/>
              <a:t>Overview of 16–19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8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 sty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512000"/>
            <a:ext cx="7937500" cy="40011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600" baseline="0">
                <a:latin typeface="Chevin-Light"/>
              </a:defRPr>
            </a:lvl1pPr>
          </a:lstStyle>
          <a:p>
            <a:pPr lvl="0"/>
            <a:r>
              <a:rPr lang="en-GB" dirty="0" smtClean="0"/>
              <a:t>Funding Changes – Study Programmes 16 – 19 year olds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52983" y="3888091"/>
            <a:ext cx="516081" cy="29440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Plus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127250"/>
            <a:ext cx="8160605" cy="31115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400" baseline="0"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4pPr>
            <a:lvl5pPr marL="182880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800"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Funding follows the learner – not qualifications	. Includes qualifications and non-qualification activity</a:t>
            </a:r>
          </a:p>
          <a:p>
            <a:pPr lvl="0"/>
            <a:endParaRPr lang="en-GB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521266"/>
            <a:ext cx="3370324" cy="3312000"/>
          </a:xfrm>
          <a:prstGeom prst="snip1Rect">
            <a:avLst/>
          </a:prstGeom>
          <a:solidFill>
            <a:schemeClr val="tx1">
              <a:alpha val="20000"/>
            </a:schemeClr>
          </a:solidFill>
        </p:spPr>
        <p:txBody>
          <a:bodyPr vert="horz" lIns="216000" tIns="0" bIns="0"/>
          <a:lstStyle>
            <a:lvl1pPr marL="0" indent="0">
              <a:spcBef>
                <a:spcPts val="0"/>
              </a:spcBef>
              <a:buNone/>
              <a:defRPr sz="1200">
                <a:latin typeface="Arial"/>
              </a:defRPr>
            </a:lvl1pPr>
            <a:lvl2pPr>
              <a:defRPr sz="1200">
                <a:latin typeface="Arial"/>
              </a:defRPr>
            </a:lvl2pPr>
            <a:lvl3pPr>
              <a:defRPr sz="1200">
                <a:latin typeface="Arial"/>
              </a:defRPr>
            </a:lvl3pPr>
            <a:lvl4pPr>
              <a:defRPr sz="1200">
                <a:latin typeface="Arial"/>
              </a:defRPr>
            </a:lvl4pPr>
            <a:lvl5pPr>
              <a:defRPr sz="1200">
                <a:latin typeface="Arial"/>
              </a:defRPr>
            </a:lvl5pPr>
          </a:lstStyle>
          <a:p>
            <a:pPr>
              <a:lnSpc>
                <a:spcPct val="100000"/>
              </a:lnSpc>
            </a:pPr>
            <a:r>
              <a:rPr lang="en-GB" sz="1200" dirty="0" smtClean="0"/>
              <a:t>Total Programme - 550-600glh </a:t>
            </a:r>
          </a:p>
          <a:p>
            <a:endParaRPr lang="en-GB" sz="1200" dirty="0" smtClean="0"/>
          </a:p>
          <a:p>
            <a:r>
              <a:rPr lang="en-GB" sz="1200" dirty="0" smtClean="0"/>
              <a:t>Minimum 50% substantial qualification &gt;300glh</a:t>
            </a:r>
          </a:p>
          <a:p>
            <a:endParaRPr lang="en-GB" sz="1200" dirty="0" smtClean="0"/>
          </a:p>
          <a:p>
            <a:r>
              <a:rPr lang="en-GB" sz="1200" dirty="0" smtClean="0"/>
              <a:t>Higher level than most recent attainment, stretching </a:t>
            </a:r>
          </a:p>
          <a:p>
            <a:endParaRPr lang="en-GB" sz="1200" dirty="0" smtClean="0"/>
          </a:p>
          <a:p>
            <a:r>
              <a:rPr lang="en-GB" sz="1200" dirty="0" smtClean="0"/>
              <a:t>Must offer real progression towards a job, an Apprenticeship or further study</a:t>
            </a:r>
          </a:p>
          <a:p>
            <a:endParaRPr lang="en-GB" sz="1200" dirty="0" smtClean="0"/>
          </a:p>
          <a:p>
            <a:r>
              <a:rPr lang="en-GB" sz="1200" dirty="0" smtClean="0"/>
              <a:t>Qualifications could include:</a:t>
            </a:r>
          </a:p>
          <a:p>
            <a:r>
              <a:rPr lang="en-GB" sz="1200" dirty="0" smtClean="0"/>
              <a:t>A-levels, AS, </a:t>
            </a:r>
            <a:r>
              <a:rPr lang="en-GB" sz="1200" b="1" dirty="0" smtClean="0"/>
              <a:t>Technical Levels</a:t>
            </a:r>
            <a:r>
              <a:rPr lang="en-GB" sz="1200" dirty="0" smtClean="0"/>
              <a:t>, </a:t>
            </a:r>
            <a:r>
              <a:rPr lang="en-GB" sz="1200" b="1" dirty="0" smtClean="0"/>
              <a:t>Applied Generals</a:t>
            </a:r>
            <a:r>
              <a:rPr lang="en-GB" sz="1200" dirty="0" smtClean="0"/>
              <a:t>, GCSE re-takes, Extended project, Level 2 Technical Certificates or a traineeship</a:t>
            </a:r>
          </a:p>
          <a:p>
            <a:endParaRPr lang="en-US" sz="1200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131724" y="2540614"/>
            <a:ext cx="3370324" cy="3312000"/>
          </a:xfrm>
          <a:prstGeom prst="snip1Rect">
            <a:avLst/>
          </a:prstGeom>
          <a:solidFill>
            <a:schemeClr val="tx1">
              <a:alpha val="20000"/>
            </a:schemeClr>
          </a:solidFill>
        </p:spPr>
        <p:txBody>
          <a:bodyPr vert="horz" lIns="216000" t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Arial"/>
              </a:defRPr>
            </a:lvl1pPr>
            <a:lvl2pPr>
              <a:defRPr sz="1200">
                <a:latin typeface="Arial"/>
              </a:defRPr>
            </a:lvl2pPr>
            <a:lvl3pPr>
              <a:defRPr sz="1200">
                <a:latin typeface="Arial"/>
              </a:defRPr>
            </a:lvl3pPr>
            <a:lvl4pPr>
              <a:defRPr sz="1200">
                <a:latin typeface="Arial"/>
              </a:defRPr>
            </a:lvl4pPr>
            <a:lvl5pPr>
              <a:defRPr sz="1200">
                <a:latin typeface="Arial"/>
              </a:defRPr>
            </a:lvl5pPr>
          </a:lstStyle>
          <a:p>
            <a:r>
              <a:rPr lang="en-GB" sz="1200" dirty="0" smtClean="0"/>
              <a:t>Additional qualification(s) - if appropriate</a:t>
            </a:r>
          </a:p>
          <a:p>
            <a:r>
              <a:rPr lang="en-GB" sz="1200" dirty="0" smtClean="0"/>
              <a:t>e.g. Applied General or AS …</a:t>
            </a:r>
            <a:r>
              <a:rPr lang="en-GB" sz="1200" b="1" dirty="0" smtClean="0"/>
              <a:t>and/or</a:t>
            </a:r>
          </a:p>
          <a:p>
            <a:endParaRPr lang="en-GB" sz="1200" dirty="0" smtClean="0"/>
          </a:p>
          <a:p>
            <a:r>
              <a:rPr lang="en-GB" sz="1200" dirty="0" smtClean="0"/>
              <a:t>Maths and English - progression towards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GCSE or equivalent…</a:t>
            </a:r>
            <a:r>
              <a:rPr lang="en-GB" sz="1200" b="1" dirty="0" smtClean="0"/>
              <a:t>and/or</a:t>
            </a:r>
          </a:p>
          <a:p>
            <a:endParaRPr lang="en-GB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Work Experience or work preparation…</a:t>
            </a:r>
            <a:r>
              <a:rPr lang="en-GB" sz="1200" b="1" dirty="0" smtClean="0"/>
              <a:t>and/or</a:t>
            </a:r>
          </a:p>
          <a:p>
            <a:pPr algn="ctr"/>
            <a:endParaRPr lang="en-GB" sz="800" i="1" dirty="0" smtClean="0"/>
          </a:p>
          <a:p>
            <a:r>
              <a:rPr lang="en-GB" sz="1200" dirty="0" smtClean="0"/>
              <a:t>Non-Qualification activity:</a:t>
            </a:r>
          </a:p>
          <a:p>
            <a:r>
              <a:rPr lang="en-GB" sz="1200" dirty="0" smtClean="0"/>
              <a:t>voluntary, community, DoE, tutorials, enrichment activity, developing and building ‘soft skills’, coaching, mentoring, non-accredited units of learning that fill knowledge gaps or encourage enrichment of learner or core subjects</a:t>
            </a:r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9458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A Square.eps"/>
          <p:cNvPicPr>
            <a:picLocks noChangeAspect="1"/>
          </p:cNvPicPr>
          <p:nvPr userDrawn="1"/>
        </p:nvPicPr>
        <p:blipFill>
          <a:blip r:embed="rId7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70" y="-1"/>
            <a:ext cx="7299296" cy="7862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104467"/>
            <a:ext cx="9144000" cy="753533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455958" y="6401941"/>
            <a:ext cx="3129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19C4C92E-C125-41F0-96AB-6A6A38F23793}" type="slidenum">
              <a:rPr lang="en-GB" sz="800" smtClean="0">
                <a:solidFill>
                  <a:schemeClr val="tx2"/>
                </a:solidFill>
                <a:latin typeface="Arial"/>
                <a:cs typeface="Arial"/>
              </a:rPr>
              <a:pPr/>
              <a:t>‹#›</a:t>
            </a:fld>
            <a:endParaRPr lang="en-GB" sz="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54490"/>
            <a:ext cx="9144000" cy="0"/>
          </a:xfrm>
          <a:prstGeom prst="line">
            <a:avLst/>
          </a:prstGeom>
          <a:ln w="9525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9" y="319548"/>
            <a:ext cx="1478875" cy="712839"/>
          </a:xfrm>
          <a:prstGeom prst="rect">
            <a:avLst/>
          </a:prstGeom>
        </p:spPr>
      </p:pic>
      <p:pic>
        <p:nvPicPr>
          <p:cNvPr id="15" name="Picture 14" descr="TwitterLogo_white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6389077"/>
            <a:ext cx="167223" cy="136097"/>
          </a:xfrm>
          <a:prstGeom prst="rect">
            <a:avLst/>
          </a:prstGeom>
        </p:spPr>
      </p:pic>
      <p:pic>
        <p:nvPicPr>
          <p:cNvPr id="16" name="Picture 15" descr="YouTube-logo-light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80" y="6387950"/>
            <a:ext cx="343452" cy="143674"/>
          </a:xfrm>
          <a:prstGeom prst="rect">
            <a:avLst/>
          </a:prstGeom>
        </p:spPr>
      </p:pic>
      <p:pic>
        <p:nvPicPr>
          <p:cNvPr id="17" name="Picture 16" descr="In-White-2in-TM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08" y="6379251"/>
            <a:ext cx="165450" cy="152723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777940" y="6351027"/>
            <a:ext cx="309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/>
                </a:solidFill>
                <a:latin typeface="Arial"/>
                <a:cs typeface="Arial"/>
              </a:rPr>
              <a:t>Copyright  AQA and its licensors. All rights reserved.</a:t>
            </a:r>
          </a:p>
          <a:p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56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hyperlink" Target="http://www.google.co.uk/url?url=http://www.controlsdrivesautomation.com/page_496331.asp&amp;rct=j&amp;frm=1&amp;q=&amp;esrc=s&amp;sa=U&amp;ei=hpdkVIi-KcfvOc72gfAC&amp;ved=0CBoQ9QEwAg&amp;usg=AFQjCNECDrEXdWKNkhxc7B2FfjUUTJtBqg" TargetMode="External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3.png"/><Relationship Id="rId21" Type="http://schemas.openxmlformats.org/officeDocument/2006/relationships/image" Target="../media/image49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microsoft.com/office/2007/relationships/hdphoto" Target="../media/hdphoto2.wdp"/><Relationship Id="rId25" Type="http://schemas.openxmlformats.org/officeDocument/2006/relationships/image" Target="../media/image53.png"/><Relationship Id="rId2" Type="http://schemas.openxmlformats.org/officeDocument/2006/relationships/image" Target="../media/image32.png"/><Relationship Id="rId16" Type="http://schemas.openxmlformats.org/officeDocument/2006/relationships/image" Target="../media/image45.jpe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microsoft.com/office/2007/relationships/hdphoto" Target="../media/hdphoto1.wdp"/><Relationship Id="rId24" Type="http://schemas.openxmlformats.org/officeDocument/2006/relationships/image" Target="../media/image52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23" Type="http://schemas.openxmlformats.org/officeDocument/2006/relationships/image" Target="../media/image51.png"/><Relationship Id="rId10" Type="http://schemas.openxmlformats.org/officeDocument/2006/relationships/image" Target="../media/image40.jpeg"/><Relationship Id="rId19" Type="http://schemas.openxmlformats.org/officeDocument/2006/relationships/image" Target="../media/image47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60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51814"/>
            <a:ext cx="9144000" cy="3544186"/>
          </a:xfrm>
          <a:prstGeom prst="rect">
            <a:avLst/>
          </a:prstGeom>
          <a:solidFill>
            <a:srgbClr val="88F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0407" y="4952671"/>
            <a:ext cx="2729022" cy="416011"/>
          </a:xfrm>
        </p:spPr>
        <p:txBody>
          <a:bodyPr/>
          <a:lstStyle/>
          <a:p>
            <a:pPr lvl="0"/>
            <a:r>
              <a:rPr lang="en-GB" dirty="0" smtClean="0"/>
              <a:t>Rich Powell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October 2015</a:t>
            </a:r>
            <a:endParaRPr lang="en-US" dirty="0"/>
          </a:p>
        </p:txBody>
      </p:sp>
      <p:pic>
        <p:nvPicPr>
          <p:cNvPr id="6" name="Picture Placeholder 5" descr="Welcome Brain.eps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31" b="-8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74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800219"/>
          </a:xfrm>
        </p:spPr>
        <p:txBody>
          <a:bodyPr/>
          <a:lstStyle/>
          <a:p>
            <a:r>
              <a:rPr lang="en-US" dirty="0"/>
              <a:t>Tech-levels: Our approach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720 GLH </a:t>
            </a:r>
            <a:endParaRPr lang="en-US" dirty="0" smtClean="0"/>
          </a:p>
          <a:p>
            <a:pPr lvl="1"/>
            <a:r>
              <a:rPr lang="en-US" dirty="0" smtClean="0"/>
              <a:t>same </a:t>
            </a:r>
            <a:r>
              <a:rPr lang="en-US" dirty="0"/>
              <a:t>size as two A-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larger </a:t>
            </a:r>
            <a:r>
              <a:rPr lang="en-US" dirty="0"/>
              <a:t>unit sizes (90GLH) </a:t>
            </a:r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8 units – reduces the assessment </a:t>
            </a:r>
            <a:r>
              <a:rPr lang="en-US" dirty="0" smtClean="0"/>
              <a:t>burden</a:t>
            </a:r>
          </a:p>
          <a:p>
            <a:pPr lvl="1"/>
            <a:r>
              <a:rPr lang="en-US" dirty="0" smtClean="0"/>
              <a:t>360 </a:t>
            </a:r>
            <a:r>
              <a:rPr lang="en-US" dirty="0"/>
              <a:t>GLH equivalent to one A-</a:t>
            </a:r>
            <a:r>
              <a:rPr lang="en-US" dirty="0" smtClean="0"/>
              <a:t>level</a:t>
            </a:r>
            <a:endParaRPr lang="en-US" dirty="0"/>
          </a:p>
          <a:p>
            <a:r>
              <a:rPr lang="en-US" dirty="0" smtClean="0"/>
              <a:t>transferable </a:t>
            </a:r>
            <a:r>
              <a:rPr lang="en-US" dirty="0"/>
              <a:t>skills contextualised within the </a:t>
            </a:r>
            <a:r>
              <a:rPr lang="en-US" dirty="0" smtClean="0"/>
              <a:t>assessment</a:t>
            </a:r>
          </a:p>
          <a:p>
            <a:r>
              <a:rPr lang="en-US" dirty="0" smtClean="0"/>
              <a:t>two </a:t>
            </a:r>
            <a:r>
              <a:rPr lang="en-US" dirty="0"/>
              <a:t>knowledge based units are externally assessed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800219"/>
          </a:xfrm>
        </p:spPr>
        <p:txBody>
          <a:bodyPr/>
          <a:lstStyle/>
          <a:p>
            <a:r>
              <a:rPr lang="en-US" dirty="0"/>
              <a:t>Tech-levels: Our approach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practical </a:t>
            </a:r>
            <a:r>
              <a:rPr lang="en-US" dirty="0"/>
              <a:t>assessments to encourage or facilitate employer involvement in </a:t>
            </a:r>
            <a:r>
              <a:rPr lang="en-US" dirty="0" smtClean="0"/>
              <a:t>delivery</a:t>
            </a:r>
          </a:p>
          <a:p>
            <a:r>
              <a:rPr lang="en-US" dirty="0" smtClean="0"/>
              <a:t>synoptic </a:t>
            </a:r>
            <a:r>
              <a:rPr lang="en-US" dirty="0"/>
              <a:t>learning and assessment taken seriously</a:t>
            </a:r>
          </a:p>
          <a:p>
            <a:pPr lvl="1"/>
            <a:r>
              <a:rPr lang="en-US" dirty="0"/>
              <a:t>links mapped across units</a:t>
            </a:r>
          </a:p>
          <a:p>
            <a:pPr lvl="1"/>
            <a:r>
              <a:rPr lang="en-US" dirty="0" smtClean="0"/>
              <a:t>collaborative project</a:t>
            </a:r>
          </a:p>
          <a:p>
            <a:r>
              <a:rPr lang="en-US" dirty="0" smtClean="0"/>
              <a:t>common units</a:t>
            </a:r>
            <a:endParaRPr lang="en-US" dirty="0"/>
          </a:p>
          <a:p>
            <a:r>
              <a:rPr lang="en-US" dirty="0"/>
              <a:t>encourage ‘co-teachability’ – keeping options open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800219"/>
          </a:xfrm>
        </p:spPr>
        <p:txBody>
          <a:bodyPr>
            <a:normAutofit/>
          </a:bodyPr>
          <a:lstStyle/>
          <a:p>
            <a:r>
              <a:rPr lang="en-US" dirty="0"/>
              <a:t>Tech-levels: </a:t>
            </a:r>
            <a:r>
              <a:rPr lang="en-US" dirty="0" smtClean="0"/>
              <a:t>Meaningful employer involvement in delivery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Eligible activities</a:t>
            </a:r>
          </a:p>
          <a:p>
            <a:pPr lvl="1"/>
            <a:r>
              <a:rPr lang="en-GB" dirty="0" smtClean="0"/>
              <a:t>structured </a:t>
            </a:r>
            <a:r>
              <a:rPr lang="en-GB" dirty="0"/>
              <a:t>work experience/</a:t>
            </a:r>
            <a:r>
              <a:rPr lang="en-GB" dirty="0" smtClean="0"/>
              <a:t>placement</a:t>
            </a:r>
          </a:p>
          <a:p>
            <a:pPr lvl="1"/>
            <a:r>
              <a:rPr lang="en-GB" dirty="0" smtClean="0"/>
              <a:t>projects </a:t>
            </a:r>
            <a:r>
              <a:rPr lang="en-GB" dirty="0"/>
              <a:t>set with input from industry </a:t>
            </a:r>
            <a:r>
              <a:rPr lang="en-GB" dirty="0" smtClean="0"/>
              <a:t>practitioners</a:t>
            </a:r>
          </a:p>
          <a:p>
            <a:pPr lvl="1"/>
            <a:r>
              <a:rPr lang="en-GB" dirty="0" smtClean="0"/>
              <a:t>units </a:t>
            </a:r>
            <a:r>
              <a:rPr lang="en-GB" dirty="0"/>
              <a:t>delivered/co-delivered by industry practitioners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</a:t>
            </a:r>
            <a:r>
              <a:rPr lang="en-GB" dirty="0" smtClean="0"/>
              <a:t>neligible </a:t>
            </a:r>
            <a:r>
              <a:rPr lang="en-GB" dirty="0"/>
              <a:t>activities: </a:t>
            </a:r>
            <a:endParaRPr lang="en-GB" dirty="0" smtClean="0"/>
          </a:p>
          <a:p>
            <a:pPr lvl="1"/>
            <a:r>
              <a:rPr lang="en-GB" dirty="0" smtClean="0"/>
              <a:t>employers </a:t>
            </a:r>
            <a:r>
              <a:rPr lang="en-GB" dirty="0"/>
              <a:t>hosting visits, </a:t>
            </a:r>
            <a:endParaRPr lang="en-GB" dirty="0" smtClean="0"/>
          </a:p>
          <a:p>
            <a:pPr lvl="1"/>
            <a:r>
              <a:rPr lang="en-GB" dirty="0" smtClean="0"/>
              <a:t>employers </a:t>
            </a:r>
            <a:r>
              <a:rPr lang="en-GB" dirty="0"/>
              <a:t>providing talks on employability/general careers advice, learners attending careers fairs </a:t>
            </a:r>
            <a:r>
              <a:rPr lang="en-GB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800219"/>
          </a:xfrm>
        </p:spPr>
        <p:txBody>
          <a:bodyPr/>
          <a:lstStyle/>
          <a:p>
            <a:r>
              <a:rPr lang="en-US" dirty="0"/>
              <a:t>Tech-levels: </a:t>
            </a:r>
            <a:r>
              <a:rPr lang="en-US" dirty="0" smtClean="0"/>
              <a:t>Transferable skills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problem solving</a:t>
            </a:r>
            <a:r>
              <a:rPr lang="en-GB" dirty="0"/>
              <a:t>, </a:t>
            </a:r>
            <a:r>
              <a:rPr lang="en-GB" dirty="0" smtClean="0"/>
              <a:t>communication</a:t>
            </a:r>
            <a:r>
              <a:rPr lang="en-GB" dirty="0"/>
              <a:t>, </a:t>
            </a:r>
            <a:r>
              <a:rPr lang="en-GB" dirty="0" smtClean="0"/>
              <a:t>research </a:t>
            </a:r>
            <a:r>
              <a:rPr lang="en-GB" dirty="0"/>
              <a:t>and </a:t>
            </a:r>
            <a:r>
              <a:rPr lang="en-GB" dirty="0" smtClean="0"/>
              <a:t>teamwork</a:t>
            </a:r>
          </a:p>
          <a:p>
            <a:r>
              <a:rPr lang="en-GB" dirty="0" smtClean="0"/>
              <a:t>assessed </a:t>
            </a:r>
            <a:r>
              <a:rPr lang="en-GB" dirty="0"/>
              <a:t>at the </a:t>
            </a:r>
            <a:r>
              <a:rPr lang="en-GB" dirty="0" smtClean="0"/>
              <a:t>pass grade</a:t>
            </a:r>
          </a:p>
          <a:p>
            <a:r>
              <a:rPr lang="en-GB" dirty="0" smtClean="0"/>
              <a:t>embedded </a:t>
            </a:r>
            <a:r>
              <a:rPr lang="en-GB" dirty="0"/>
              <a:t>into the </a:t>
            </a:r>
            <a:r>
              <a:rPr lang="en-GB" dirty="0" smtClean="0"/>
              <a:t>specification</a:t>
            </a:r>
          </a:p>
          <a:p>
            <a:r>
              <a:rPr lang="en-GB" dirty="0" smtClean="0"/>
              <a:t>learners </a:t>
            </a:r>
            <a:r>
              <a:rPr lang="en-GB" dirty="0"/>
              <a:t>receive an AQA S</a:t>
            </a:r>
            <a:r>
              <a:rPr lang="en-GB" dirty="0" smtClean="0"/>
              <a:t>kills </a:t>
            </a:r>
            <a:r>
              <a:rPr lang="en-GB" dirty="0"/>
              <a:t>Statement</a:t>
            </a:r>
            <a:endParaRPr lang="en-GB" b="1" dirty="0"/>
          </a:p>
        </p:txBody>
      </p:sp>
      <p:pic>
        <p:nvPicPr>
          <p:cNvPr id="5" name="Picture 4" descr="Transferable skill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19" y="2616200"/>
            <a:ext cx="5120681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800219"/>
          </a:xfrm>
        </p:spPr>
        <p:txBody>
          <a:bodyPr/>
          <a:lstStyle/>
          <a:p>
            <a:r>
              <a:rPr lang="en-US" dirty="0"/>
              <a:t>Tech-levels: Our approach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Simple and supportive quality </a:t>
            </a:r>
            <a:r>
              <a:rPr lang="en-US" b="1" dirty="0" smtClean="0"/>
              <a:t>process</a:t>
            </a:r>
          </a:p>
          <a:p>
            <a:pPr marL="0" indent="0">
              <a:buNone/>
            </a:pPr>
            <a:r>
              <a:rPr lang="en-US" dirty="0" smtClean="0"/>
              <a:t>Internal</a:t>
            </a:r>
            <a:r>
              <a:rPr lang="en-US" dirty="0"/>
              <a:t>:</a:t>
            </a:r>
          </a:p>
          <a:p>
            <a:pPr marL="325438" lvl="2" indent="-325438">
              <a:lnSpc>
                <a:spcPct val="150000"/>
              </a:lnSpc>
            </a:pPr>
            <a:r>
              <a:rPr lang="en-US" dirty="0"/>
              <a:t>advise and support the assessment </a:t>
            </a:r>
            <a:r>
              <a:rPr lang="en-US" dirty="0" smtClean="0"/>
              <a:t>process</a:t>
            </a:r>
          </a:p>
          <a:p>
            <a:pPr marL="325438" lvl="2" indent="-325438"/>
            <a:r>
              <a:rPr lang="en-US" dirty="0" smtClean="0"/>
              <a:t>monitor </a:t>
            </a:r>
            <a:r>
              <a:rPr lang="en-US" dirty="0"/>
              <a:t>and verify the assessment </a:t>
            </a:r>
            <a:r>
              <a:rPr lang="en-US" dirty="0" smtClean="0"/>
              <a:t>process</a:t>
            </a:r>
          </a:p>
          <a:p>
            <a:pPr marL="325438" lvl="2" indent="-325438">
              <a:lnSpc>
                <a:spcPct val="150000"/>
              </a:lnSpc>
            </a:pPr>
            <a:r>
              <a:rPr lang="en-US" dirty="0" smtClean="0"/>
              <a:t>manage </a:t>
            </a:r>
            <a:r>
              <a:rPr lang="en-US" dirty="0"/>
              <a:t>external quality assurance </a:t>
            </a:r>
            <a:r>
              <a:rPr lang="en-US" dirty="0" smtClean="0"/>
              <a:t>requirements</a:t>
            </a:r>
          </a:p>
          <a:p>
            <a:pPr marL="325438" lvl="2" indent="-325438">
              <a:lnSpc>
                <a:spcPct val="150000"/>
              </a:lnSpc>
            </a:pPr>
            <a:r>
              <a:rPr lang="en-US" dirty="0" smtClean="0"/>
              <a:t>record </a:t>
            </a:r>
            <a:r>
              <a:rPr lang="en-US" dirty="0"/>
              <a:t>internal quality assurance </a:t>
            </a:r>
            <a:r>
              <a:rPr lang="en-US" dirty="0" smtClean="0"/>
              <a:t>decisions</a:t>
            </a:r>
            <a:endParaRPr lang="en-US" dirty="0"/>
          </a:p>
        </p:txBody>
      </p:sp>
      <p:pic>
        <p:nvPicPr>
          <p:cNvPr id="4" name="Picture 3" descr="Our Approac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17" y="2387600"/>
            <a:ext cx="3414083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800219"/>
          </a:xfrm>
        </p:spPr>
        <p:txBody>
          <a:bodyPr/>
          <a:lstStyle/>
          <a:p>
            <a:r>
              <a:rPr lang="en-US" dirty="0"/>
              <a:t>Tech-levels: Our approach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Simple and supportive quality process</a:t>
            </a:r>
          </a:p>
          <a:p>
            <a:pPr marL="0" indent="0">
              <a:buNone/>
            </a:pPr>
            <a:r>
              <a:rPr lang="en-US" dirty="0"/>
              <a:t>External:</a:t>
            </a:r>
          </a:p>
          <a:p>
            <a:pPr lvl="0"/>
            <a:r>
              <a:rPr lang="en-US" dirty="0"/>
              <a:t>two visits per year</a:t>
            </a:r>
          </a:p>
          <a:p>
            <a:pPr lvl="0"/>
            <a:r>
              <a:rPr lang="en-GB" dirty="0"/>
              <a:t>sign off certification claims</a:t>
            </a:r>
            <a:endParaRPr lang="en-US" dirty="0"/>
          </a:p>
          <a:p>
            <a:pPr lvl="0"/>
            <a:r>
              <a:rPr lang="en-GB" dirty="0"/>
              <a:t>monitor the assessment and internal quality assurance </a:t>
            </a:r>
          </a:p>
          <a:p>
            <a:pPr lvl="0"/>
            <a:r>
              <a:rPr lang="en-GB" dirty="0"/>
              <a:t>advise and check on resource availability</a:t>
            </a:r>
          </a:p>
          <a:p>
            <a:pPr lvl="0"/>
            <a:r>
              <a:rPr lang="en-GB" dirty="0"/>
              <a:t>monitor compliance and occupational competence </a:t>
            </a:r>
          </a:p>
          <a:p>
            <a:pPr lvl="0"/>
            <a:r>
              <a:rPr lang="en-GB" dirty="0"/>
              <a:t>feedback to AQA </a:t>
            </a:r>
          </a:p>
          <a:p>
            <a:pPr lvl="0"/>
            <a:r>
              <a:rPr lang="en-GB" u="sng" dirty="0"/>
              <a:t>support and encourage</a:t>
            </a:r>
            <a:r>
              <a:rPr lang="en-GB" dirty="0"/>
              <a:t> best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484" y="2138516"/>
            <a:ext cx="8140290" cy="36461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9" descr="https://encrypted-tbn1.gstatic.com/images?q=tbn:ANd9GcSJbvytbAadR8ecxnCUE5RKB5oSXk1qQIvxhF4iUk-9CzeJBvOaYK47yhs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26" y="3060716"/>
            <a:ext cx="1238877" cy="95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s://encrypted-tbn1.gstatic.com/images?q=tbn:ANd9GcQSZ5hq_cf3Z5Hrzb7aayeOQX6QHVOAKooO-TC46XIzlVvj8yv7924Kde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1" y="4908965"/>
            <a:ext cx="945966" cy="6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1"/>
            <a:ext cx="7937500" cy="400110"/>
          </a:xfrm>
        </p:spPr>
        <p:txBody>
          <a:bodyPr/>
          <a:lstStyle/>
          <a:p>
            <a:pPr algn="l"/>
            <a:r>
              <a:rPr lang="en-US" dirty="0"/>
              <a:t>Learning employers and professional </a:t>
            </a:r>
            <a:r>
              <a:rPr lang="en-US" dirty="0" smtClean="0"/>
              <a:t>bodies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499100" y="2409419"/>
            <a:ext cx="1421688" cy="3036950"/>
            <a:chOff x="5499100" y="2409419"/>
            <a:chExt cx="1421688" cy="3036950"/>
          </a:xfrm>
        </p:grpSpPr>
        <p:pic>
          <p:nvPicPr>
            <p:cNvPr id="8" name="Picture 23" descr="https://encrypted-tbn3.gstatic.com/images?q=tbn:ANd9GcSB-4-XwxKXC_jf1o48-PNLg1O1BrqceFQ87EluOuYzw7WOGBVUcuC9RrQ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834" y="3884662"/>
              <a:ext cx="1132817" cy="709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561" y="3404525"/>
              <a:ext cx="1259363" cy="26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5665788" y="4878350"/>
              <a:ext cx="1255000" cy="56801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5499100" y="2409419"/>
              <a:ext cx="1305489" cy="47446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67166" y="2367195"/>
            <a:ext cx="1276637" cy="3199881"/>
            <a:chOff x="667166" y="2367195"/>
            <a:chExt cx="1276637" cy="3199881"/>
          </a:xfrm>
        </p:grpSpPr>
        <p:pic>
          <p:nvPicPr>
            <p:cNvPr id="4" name="Picture 13" descr="BCS_End_CMYK_HR"/>
            <p:cNvPicPr>
              <a:picLocks noChangeAspect="1" noChangeArrowheads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87" y="4079578"/>
              <a:ext cx="1267595" cy="725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>
              <a:grayscl/>
            </a:blip>
            <a:stretch>
              <a:fillRect/>
            </a:stretch>
          </p:blipFill>
          <p:spPr>
            <a:xfrm>
              <a:off x="667166" y="2367195"/>
              <a:ext cx="1276637" cy="46013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grayscl/>
            </a:blip>
            <a:stretch>
              <a:fillRect/>
            </a:stretch>
          </p:blipFill>
          <p:spPr>
            <a:xfrm>
              <a:off x="694297" y="5001607"/>
              <a:ext cx="1222375" cy="56546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>
              <a:grayscl/>
            </a:blip>
            <a:stretch>
              <a:fillRect/>
            </a:stretch>
          </p:blipFill>
          <p:spPr>
            <a:xfrm>
              <a:off x="873684" y="3174754"/>
              <a:ext cx="863600" cy="61448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200016" y="2526834"/>
            <a:ext cx="1423987" cy="2805817"/>
            <a:chOff x="2200016" y="2526834"/>
            <a:chExt cx="1423987" cy="2805817"/>
          </a:xfrm>
        </p:grpSpPr>
        <p:pic>
          <p:nvPicPr>
            <p:cNvPr id="14" name="Picture 4" descr="red-bmp-400dpi"/>
            <p:cNvPicPr>
              <a:picLocks noChangeAspect="1" noChangeArrowheads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252" y="4239611"/>
              <a:ext cx="1401515" cy="454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291" y="5018178"/>
              <a:ext cx="1381436" cy="31447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2200016" y="2526834"/>
              <a:ext cx="1423987" cy="2387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6">
              <a:grayscl/>
            </a:blip>
            <a:stretch>
              <a:fillRect/>
            </a:stretch>
          </p:blipFill>
          <p:spPr>
            <a:xfrm>
              <a:off x="2334071" y="3179098"/>
              <a:ext cx="1155876" cy="64729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965678" y="2250767"/>
            <a:ext cx="1360129" cy="3036825"/>
            <a:chOff x="3965678" y="2250767"/>
            <a:chExt cx="1360129" cy="303682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7">
              <a:grayscl/>
            </a:blip>
            <a:stretch>
              <a:fillRect/>
            </a:stretch>
          </p:blipFill>
          <p:spPr>
            <a:xfrm>
              <a:off x="4015505" y="4987721"/>
              <a:ext cx="1260475" cy="2998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8">
              <a:grayscl/>
            </a:blip>
            <a:stretch>
              <a:fillRect/>
            </a:stretch>
          </p:blipFill>
          <p:spPr>
            <a:xfrm>
              <a:off x="4142783" y="3148925"/>
              <a:ext cx="1005918" cy="7245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9">
              <a:grayscl/>
            </a:blip>
            <a:stretch>
              <a:fillRect/>
            </a:stretch>
          </p:blipFill>
          <p:spPr>
            <a:xfrm>
              <a:off x="4083791" y="2250767"/>
              <a:ext cx="1123903" cy="8064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0">
              <a:grayscl/>
            </a:blip>
            <a:stretch>
              <a:fillRect/>
            </a:stretch>
          </p:blipFill>
          <p:spPr>
            <a:xfrm>
              <a:off x="3965678" y="4249174"/>
              <a:ext cx="1360129" cy="32303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155710" y="2329200"/>
            <a:ext cx="1383481" cy="2474843"/>
            <a:chOff x="7155710" y="2329200"/>
            <a:chExt cx="1383481" cy="247484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1">
              <a:grayscl/>
            </a:blip>
            <a:srcRect t="35022" r="-88" b="34844"/>
            <a:stretch/>
          </p:blipFill>
          <p:spPr>
            <a:xfrm>
              <a:off x="7178434" y="2329200"/>
              <a:ext cx="1339200" cy="403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2">
              <a:grayscl/>
            </a:blip>
            <a:stretch>
              <a:fillRect/>
            </a:stretch>
          </p:blipFill>
          <p:spPr>
            <a:xfrm>
              <a:off x="7227884" y="3096883"/>
              <a:ext cx="1239132" cy="6885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3">
              <a:grayscl/>
            </a:blip>
            <a:stretch>
              <a:fillRect/>
            </a:stretch>
          </p:blipFill>
          <p:spPr>
            <a:xfrm>
              <a:off x="7155710" y="3991897"/>
              <a:ext cx="1383481" cy="812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40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1"/>
            <a:ext cx="7937500" cy="400110"/>
          </a:xfrm>
        </p:spPr>
        <p:txBody>
          <a:bodyPr/>
          <a:lstStyle/>
          <a:p>
            <a:pPr algn="l"/>
            <a:r>
              <a:rPr lang="en-US" dirty="0"/>
              <a:t>Learning employers and professional bodies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93291" y="2138516"/>
            <a:ext cx="8357419" cy="3654322"/>
            <a:chOff x="311355" y="2138516"/>
            <a:chExt cx="8357419" cy="3654322"/>
          </a:xfrm>
        </p:grpSpPr>
        <p:sp>
          <p:nvSpPr>
            <p:cNvPr id="72" name="Rectangle 71"/>
            <p:cNvSpPr/>
            <p:nvPr/>
          </p:nvSpPr>
          <p:spPr>
            <a:xfrm>
              <a:off x="311355" y="2138516"/>
              <a:ext cx="8357419" cy="3646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01245" y="2229465"/>
              <a:ext cx="8177638" cy="3563373"/>
              <a:chOff x="464200" y="2229465"/>
              <a:chExt cx="8177638" cy="356337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grayscl/>
              </a:blip>
              <a:stretch>
                <a:fillRect/>
              </a:stretch>
            </p:blipFill>
            <p:spPr>
              <a:xfrm>
                <a:off x="471856" y="2229465"/>
                <a:ext cx="1582429" cy="572729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tretch>
                <a:fillRect/>
              </a:stretch>
            </p:blipFill>
            <p:spPr>
              <a:xfrm>
                <a:off x="464200" y="2936972"/>
                <a:ext cx="1597741" cy="323391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grayscl/>
              </a:blip>
              <a:stretch>
                <a:fillRect/>
              </a:stretch>
            </p:blipFill>
            <p:spPr>
              <a:xfrm>
                <a:off x="843151" y="3435929"/>
                <a:ext cx="839839" cy="81651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grayscl/>
              </a:blip>
              <a:stretch>
                <a:fillRect/>
              </a:stretch>
            </p:blipFill>
            <p:spPr>
              <a:xfrm>
                <a:off x="692594" y="4458514"/>
                <a:ext cx="1140953" cy="53897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>
                <a:grayscl/>
              </a:blip>
              <a:srcRect l="9701" t="18589" r="7582" b="18339"/>
              <a:stretch/>
            </p:blipFill>
            <p:spPr>
              <a:xfrm>
                <a:off x="752444" y="5175054"/>
                <a:ext cx="1021252" cy="41516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>
                <a:grayscl/>
              </a:blip>
              <a:stretch>
                <a:fillRect/>
              </a:stretch>
            </p:blipFill>
            <p:spPr>
              <a:xfrm>
                <a:off x="2244210" y="2447434"/>
                <a:ext cx="1302774" cy="13679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grayscl/>
              </a:blip>
              <a:stretch>
                <a:fillRect/>
              </a:stretch>
            </p:blipFill>
            <p:spPr>
              <a:xfrm>
                <a:off x="2286788" y="2827592"/>
                <a:ext cx="1179590" cy="79395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0389" y="3869964"/>
                <a:ext cx="1032388" cy="31583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0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30970" y="4430389"/>
                <a:ext cx="1491226" cy="52379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2">
                <a:grayscl/>
              </a:blip>
              <a:stretch>
                <a:fillRect/>
              </a:stretch>
            </p:blipFill>
            <p:spPr>
              <a:xfrm>
                <a:off x="2187877" y="5104581"/>
                <a:ext cx="1377412" cy="52800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6392" y="2251384"/>
                <a:ext cx="1477806" cy="50984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4">
                <a:grayscl/>
              </a:blip>
              <a:stretch>
                <a:fillRect/>
              </a:stretch>
            </p:blipFill>
            <p:spPr>
              <a:xfrm>
                <a:off x="3876199" y="2786848"/>
                <a:ext cx="1278193" cy="91177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5">
                <a:grayscl/>
              </a:blip>
              <a:stretch>
                <a:fillRect/>
              </a:stretch>
            </p:blipFill>
            <p:spPr>
              <a:xfrm>
                <a:off x="3786069" y="3893862"/>
                <a:ext cx="1458452" cy="57107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6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916110" y="4739561"/>
                <a:ext cx="1198371" cy="846804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8">
                <a:grayscl/>
              </a:blip>
              <a:stretch>
                <a:fillRect/>
              </a:stretch>
            </p:blipFill>
            <p:spPr>
              <a:xfrm>
                <a:off x="5488631" y="2348680"/>
                <a:ext cx="1433872" cy="26020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9">
                <a:grayscl/>
              </a:blip>
              <a:stretch>
                <a:fillRect/>
              </a:stretch>
            </p:blipFill>
            <p:spPr>
              <a:xfrm>
                <a:off x="5554180" y="2901285"/>
                <a:ext cx="1302774" cy="28803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26076" y="3515428"/>
                <a:ext cx="1158982" cy="38272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1">
                <a:grayscl/>
              </a:blip>
              <a:stretch>
                <a:fillRect/>
              </a:stretch>
            </p:blipFill>
            <p:spPr>
              <a:xfrm>
                <a:off x="5770647" y="4145922"/>
                <a:ext cx="869841" cy="89056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2">
                <a:grayscl/>
              </a:blip>
              <a:stretch>
                <a:fillRect/>
              </a:stretch>
            </p:blipFill>
            <p:spPr>
              <a:xfrm>
                <a:off x="5454160" y="5241411"/>
                <a:ext cx="1502814" cy="25195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49939" y="2267154"/>
                <a:ext cx="1345088" cy="357743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4">
                <a:grayscl/>
              </a:blip>
              <a:stretch>
                <a:fillRect/>
              </a:stretch>
            </p:blipFill>
            <p:spPr>
              <a:xfrm>
                <a:off x="7236693" y="3092655"/>
                <a:ext cx="1171580" cy="65999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5">
                <a:grayscl/>
              </a:blip>
              <a:stretch>
                <a:fillRect/>
              </a:stretch>
            </p:blipFill>
            <p:spPr>
              <a:xfrm>
                <a:off x="7003128" y="4049181"/>
                <a:ext cx="1638710" cy="56154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41328" y="4735099"/>
                <a:ext cx="1362311" cy="10577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582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GB" dirty="0">
                <a:ea typeface="Calibri" pitchFamily="34" charset="0"/>
              </a:rPr>
              <a:t>Tech-levels in Engineering: </a:t>
            </a:r>
            <a:r>
              <a:rPr lang="en-GB" dirty="0" smtClean="0">
                <a:ea typeface="Calibri" pitchFamily="34" charset="0"/>
              </a:rPr>
              <a:t>Choice of pathways</a:t>
            </a:r>
            <a:endParaRPr lang="en-GB" dirty="0">
              <a:ea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1" spcCol="216000"/>
          <a:lstStyle/>
          <a:p>
            <a:pPr marL="0" indent="0">
              <a:buNone/>
            </a:pPr>
            <a:r>
              <a:rPr lang="en-US" b="1" dirty="0"/>
              <a:t>Mechatronic Engineering</a:t>
            </a:r>
          </a:p>
          <a:p>
            <a:pPr marL="0" indent="0">
              <a:buNone/>
            </a:pPr>
            <a:r>
              <a:rPr lang="en-US" dirty="0"/>
              <a:t>This qualification represents that interface between mechanical and electronic engineering and the use of programmable computers and control </a:t>
            </a:r>
            <a:r>
              <a:rPr lang="en-US" dirty="0" smtClean="0"/>
              <a:t>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712243"/>
            <a:ext cx="6578600" cy="22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GB" dirty="0">
                <a:ea typeface="Calibri" pitchFamily="34" charset="0"/>
              </a:rPr>
              <a:t>Tech-levels in Engineering: </a:t>
            </a:r>
            <a:r>
              <a:rPr lang="en-GB" dirty="0" smtClean="0">
                <a:ea typeface="Calibri" pitchFamily="34" charset="0"/>
              </a:rPr>
              <a:t>Choice of pathways</a:t>
            </a:r>
            <a:endParaRPr lang="en-GB" dirty="0">
              <a:ea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1" spcCol="216000"/>
          <a:lstStyle/>
          <a:p>
            <a:pPr marL="0" indent="0">
              <a:buNone/>
            </a:pPr>
            <a:r>
              <a:rPr lang="en-US" b="1" dirty="0" smtClean="0"/>
              <a:t>Design </a:t>
            </a:r>
            <a:r>
              <a:rPr lang="en-US" b="1" dirty="0"/>
              <a:t>Engineering</a:t>
            </a:r>
          </a:p>
          <a:p>
            <a:pPr marL="0" indent="0">
              <a:buNone/>
            </a:pPr>
            <a:r>
              <a:rPr lang="en-US" dirty="0"/>
              <a:t>This qualification covers the creative process of engineering and calls for imagination, creativity, the knowledge and application of technical and scientific skills, as well as the skillful use of </a:t>
            </a:r>
            <a:r>
              <a:rPr lang="en-US" dirty="0" smtClean="0"/>
              <a:t>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4130001"/>
            <a:ext cx="6578600" cy="189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Event aims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give an overview </a:t>
            </a:r>
            <a:r>
              <a:rPr lang="en-GB" dirty="0"/>
              <a:t>of  AQA’s new </a:t>
            </a:r>
            <a:r>
              <a:rPr lang="en-GB" dirty="0" smtClean="0"/>
              <a:t>engineering Tech-levels </a:t>
            </a:r>
          </a:p>
          <a:p>
            <a:r>
              <a:rPr lang="en-GB" dirty="0" smtClean="0"/>
              <a:t>key </a:t>
            </a:r>
            <a:r>
              <a:rPr lang="en-GB" dirty="0"/>
              <a:t>features and our </a:t>
            </a:r>
            <a:r>
              <a:rPr lang="en-GB" dirty="0" smtClean="0"/>
              <a:t>approach</a:t>
            </a:r>
          </a:p>
          <a:p>
            <a:r>
              <a:rPr lang="en-GB" dirty="0" smtClean="0"/>
              <a:t>delivery models</a:t>
            </a:r>
          </a:p>
          <a:p>
            <a:r>
              <a:rPr lang="en-GB" dirty="0" smtClean="0"/>
              <a:t>addressing </a:t>
            </a:r>
            <a:r>
              <a:rPr lang="en-GB" dirty="0"/>
              <a:t>post-16 accountabilities/performance </a:t>
            </a:r>
            <a:r>
              <a:rPr lang="en-GB" dirty="0" smtClean="0"/>
              <a:t>measures</a:t>
            </a:r>
          </a:p>
          <a:p>
            <a:r>
              <a:rPr lang="en-GB" dirty="0" smtClean="0"/>
              <a:t>review </a:t>
            </a:r>
            <a:r>
              <a:rPr lang="en-GB" dirty="0"/>
              <a:t>resources and </a:t>
            </a:r>
            <a:r>
              <a:rPr lang="en-GB" dirty="0" smtClean="0"/>
              <a:t>support</a:t>
            </a:r>
          </a:p>
          <a:p>
            <a:r>
              <a:rPr lang="en-GB" dirty="0" smtClean="0"/>
              <a:t>give guidance </a:t>
            </a:r>
            <a:r>
              <a:rPr lang="en-GB" dirty="0"/>
              <a:t>on administration – centre approval and quality assurance </a:t>
            </a:r>
            <a:r>
              <a:rPr lang="en-GB" dirty="0" smtClean="0"/>
              <a:t>procedures</a:t>
            </a:r>
          </a:p>
          <a:p>
            <a:r>
              <a:rPr lang="en-GB" dirty="0" smtClean="0"/>
              <a:t>provide </a:t>
            </a:r>
            <a:r>
              <a:rPr lang="en-GB" dirty="0"/>
              <a:t>a forum for questions, feedback and networking</a:t>
            </a:r>
          </a:p>
        </p:txBody>
      </p:sp>
    </p:spTree>
    <p:extLst>
      <p:ext uri="{BB962C8B-B14F-4D97-AF65-F5344CB8AC3E}">
        <p14:creationId xmlns:p14="http://schemas.microsoft.com/office/powerpoint/2010/main" val="30163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GB" dirty="0">
                <a:ea typeface="Calibri" pitchFamily="34" charset="0"/>
              </a:rPr>
              <a:t>Tech-levels in Engineering: </a:t>
            </a:r>
            <a:r>
              <a:rPr lang="en-GB" dirty="0" smtClean="0">
                <a:ea typeface="Calibri" pitchFamily="34" charset="0"/>
              </a:rPr>
              <a:t>Choice of pathways</a:t>
            </a:r>
            <a:endParaRPr lang="en-GB" dirty="0">
              <a:ea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1" spcCol="216000"/>
          <a:lstStyle/>
          <a:p>
            <a:pPr marL="0" indent="0">
              <a:buNone/>
            </a:pPr>
            <a:r>
              <a:rPr lang="en-US" b="1" dirty="0" smtClean="0"/>
              <a:t>Power </a:t>
            </a:r>
            <a:r>
              <a:rPr lang="en-US" b="1" dirty="0"/>
              <a:t>Network Engineering</a:t>
            </a:r>
          </a:p>
          <a:p>
            <a:pPr marL="0" indent="0">
              <a:buNone/>
            </a:pPr>
            <a:r>
              <a:rPr lang="en-US" dirty="0"/>
              <a:t>This qualification focuses on key industry areas of study and provides a foundation of learning, allowing learners to progress into any aspect of the power engineering sector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79" y="4130001"/>
            <a:ext cx="6349842" cy="189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GB" dirty="0">
                <a:solidFill>
                  <a:srgbClr val="412878"/>
                </a:solidFill>
                <a:ea typeface="Calibri" pitchFamily="34" charset="0"/>
              </a:rPr>
              <a:t>Tech-levels in Engineering: </a:t>
            </a:r>
            <a:r>
              <a:rPr lang="en-GB" dirty="0" smtClean="0">
                <a:solidFill>
                  <a:srgbClr val="412878"/>
                </a:solidFill>
                <a:ea typeface="Calibri" pitchFamily="34" charset="0"/>
              </a:rPr>
              <a:t>Core learning</a:t>
            </a:r>
            <a:endParaRPr lang="en-GB" dirty="0">
              <a:solidFill>
                <a:srgbClr val="412878"/>
              </a:solidFill>
              <a:ea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core content provides the underpinning knowledge that all engineers </a:t>
            </a:r>
            <a:r>
              <a:rPr lang="en-US" dirty="0" smtClean="0"/>
              <a:t>need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three qualifications share core units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Mathematics for </a:t>
            </a:r>
            <a:r>
              <a:rPr lang="en-US" dirty="0" smtClean="0"/>
              <a:t>Engineers</a:t>
            </a:r>
            <a:endParaRPr lang="en-US" dirty="0"/>
          </a:p>
          <a:p>
            <a:r>
              <a:rPr lang="en-US" dirty="0"/>
              <a:t>Materials </a:t>
            </a:r>
            <a:r>
              <a:rPr lang="en-US" dirty="0" smtClean="0"/>
              <a:t>Technology </a:t>
            </a:r>
            <a:r>
              <a:rPr lang="en-US" dirty="0"/>
              <a:t>and </a:t>
            </a:r>
            <a:r>
              <a:rPr lang="en-US" dirty="0" smtClean="0"/>
              <a:t>Science</a:t>
            </a:r>
            <a:endParaRPr lang="en-US" dirty="0"/>
          </a:p>
          <a:p>
            <a:r>
              <a:rPr lang="en-US" dirty="0"/>
              <a:t>Mechanical </a:t>
            </a:r>
            <a:r>
              <a:rPr lang="en-US" dirty="0" smtClean="0"/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GB" dirty="0">
                <a:solidFill>
                  <a:srgbClr val="412878"/>
                </a:solidFill>
                <a:ea typeface="Calibri" pitchFamily="34" charset="0"/>
              </a:rPr>
              <a:t>Tech-levels in Engineering: </a:t>
            </a:r>
            <a:r>
              <a:rPr lang="en-GB" dirty="0" smtClean="0">
                <a:solidFill>
                  <a:srgbClr val="412878"/>
                </a:solidFill>
                <a:ea typeface="Calibri" pitchFamily="34" charset="0"/>
              </a:rPr>
              <a:t>Shared units</a:t>
            </a:r>
            <a:endParaRPr lang="en-GB" dirty="0">
              <a:solidFill>
                <a:srgbClr val="412878"/>
              </a:solidFill>
              <a:ea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Mechatronic </a:t>
            </a:r>
            <a:r>
              <a:rPr lang="en-US" dirty="0"/>
              <a:t>Engineering and Design </a:t>
            </a:r>
            <a:r>
              <a:rPr lang="en-US" dirty="0" smtClean="0"/>
              <a:t>Engineering</a:t>
            </a:r>
          </a:p>
          <a:p>
            <a:pPr marL="0" indent="0">
              <a:buNone/>
            </a:pPr>
            <a:r>
              <a:rPr lang="en-US" dirty="0" smtClean="0"/>
              <a:t> Five </a:t>
            </a:r>
            <a:r>
              <a:rPr lang="en-US" dirty="0"/>
              <a:t>shared units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Mathematics for </a:t>
            </a:r>
            <a:r>
              <a:rPr lang="en-US" dirty="0" smtClean="0"/>
              <a:t>Engineers</a:t>
            </a:r>
            <a:endParaRPr lang="en-US" dirty="0"/>
          </a:p>
          <a:p>
            <a:r>
              <a:rPr lang="en-US" dirty="0"/>
              <a:t>Materials </a:t>
            </a:r>
            <a:r>
              <a:rPr lang="en-US" dirty="0" smtClean="0"/>
              <a:t>Technology </a:t>
            </a:r>
            <a:r>
              <a:rPr lang="en-US" dirty="0"/>
              <a:t>and </a:t>
            </a:r>
            <a:r>
              <a:rPr lang="en-US" dirty="0" smtClean="0"/>
              <a:t>Science</a:t>
            </a:r>
            <a:endParaRPr lang="en-US" dirty="0"/>
          </a:p>
          <a:p>
            <a:r>
              <a:rPr lang="en-US" dirty="0"/>
              <a:t>Mechanical </a:t>
            </a:r>
            <a:r>
              <a:rPr lang="en-US" dirty="0" smtClean="0"/>
              <a:t>Systems</a:t>
            </a:r>
            <a:endParaRPr lang="en-US" dirty="0"/>
          </a:p>
          <a:p>
            <a:r>
              <a:rPr lang="en-US" dirty="0"/>
              <a:t>Engineering </a:t>
            </a:r>
            <a:r>
              <a:rPr lang="en-US" dirty="0" smtClean="0"/>
              <a:t>Design</a:t>
            </a:r>
            <a:endParaRPr lang="en-US" dirty="0"/>
          </a:p>
          <a:p>
            <a:r>
              <a:rPr lang="en-US" dirty="0"/>
              <a:t>Production and Manufacturing</a:t>
            </a:r>
          </a:p>
        </p:txBody>
      </p:sp>
    </p:spTree>
    <p:extLst>
      <p:ext uri="{BB962C8B-B14F-4D97-AF65-F5344CB8AC3E}">
        <p14:creationId xmlns:p14="http://schemas.microsoft.com/office/powerpoint/2010/main" val="24903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/>
              <a:t>Mechatronic Engineering</a:t>
            </a:r>
            <a:r>
              <a:rPr lang="en-US" dirty="0" smtClean="0"/>
              <a:t>:</a:t>
            </a:r>
            <a:r>
              <a:rPr lang="en-GB" dirty="0" smtClean="0"/>
              <a:t> Structure and assessment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265996"/>
              </p:ext>
            </p:extLst>
          </p:nvPr>
        </p:nvGraphicFramePr>
        <p:xfrm>
          <a:off x="469800" y="2124140"/>
          <a:ext cx="8204400" cy="285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892"/>
                <a:gridCol w="2964308"/>
                <a:gridCol w="1493200"/>
              </a:tblGrid>
              <a:tr h="58096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Unit title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Content snapshot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Assessment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</a:tr>
              <a:tr h="3024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b="1" i="0" baseline="30000" dirty="0" smtClean="0">
                          <a:solidFill>
                            <a:schemeClr val="tx1"/>
                          </a:solidFill>
                          <a:latin typeface="Arial"/>
                        </a:rPr>
                        <a:t>Materials Technology and Science</a:t>
                      </a:r>
                      <a:endParaRPr lang="en-US" sz="1800" b="1" i="0" baseline="300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14040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 an understanding of materials used in engineering products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Scientific principles used to identify most suitable materials for a given use </a:t>
                      </a:r>
                    </a:p>
                  </a:txBody>
                  <a:tcPr marL="180000" marR="0" marT="14040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External written exam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January and June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hour 45 minutes</a:t>
                      </a:r>
                      <a:endParaRPr kumimoji="0" lang="en-GB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140400" marB="0"/>
                </a:tc>
              </a:tr>
              <a:tr h="3024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b="1" i="0" baseline="30000" dirty="0" smtClean="0">
                          <a:solidFill>
                            <a:schemeClr val="tx1"/>
                          </a:solidFill>
                          <a:latin typeface="Arial"/>
                        </a:rPr>
                        <a:t>Mechanical Systems</a:t>
                      </a:r>
                      <a:endParaRPr lang="en-US" sz="1800" b="1" i="0" baseline="300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14040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depth knowledge and understanding of mechanical engineering systems and components and their application to the design of mechatronic products and systems – for consumers and industry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Investigate a range of mechanical systems and their components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Design and assembly of mechanical solutions to solve problems - </a:t>
                      </a:r>
                      <a:endParaRPr kumimoji="0" lang="en-GB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14040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Externally set and marked practical assignment</a:t>
                      </a:r>
                    </a:p>
                  </a:txBody>
                  <a:tcPr marL="180000" marR="0" marT="1404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8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/>
              <a:t>Mechatronic Engineering</a:t>
            </a:r>
            <a:r>
              <a:rPr lang="en-US" dirty="0" smtClean="0"/>
              <a:t>:</a:t>
            </a:r>
            <a:r>
              <a:rPr lang="en-GB" dirty="0" smtClean="0"/>
              <a:t> Structure and assessment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89421"/>
              </p:ext>
            </p:extLst>
          </p:nvPr>
        </p:nvGraphicFramePr>
        <p:xfrm>
          <a:off x="469800" y="2124140"/>
          <a:ext cx="8204400" cy="17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892"/>
                <a:gridCol w="2964308"/>
                <a:gridCol w="1493200"/>
              </a:tblGrid>
              <a:tr h="58096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Unit title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Content snapshot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Assessment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</a:tr>
              <a:tr h="3024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b="1" i="0" baseline="30000" dirty="0" smtClean="0">
                          <a:solidFill>
                            <a:schemeClr val="tx1"/>
                          </a:solidFill>
                          <a:latin typeface="Arial"/>
                        </a:rPr>
                        <a:t>Mathematics for Engineers</a:t>
                      </a:r>
                      <a:endParaRPr lang="en-US" sz="1800" b="1" i="0" baseline="300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80000" marR="0" marT="14040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Model and solve engineering problems across a range of practical engineering contexts through the use of maths</a:t>
                      </a:r>
                      <a:endParaRPr kumimoji="0" lang="en-GB" sz="1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0" marT="140400" marB="0"/>
                </a:tc>
                <a:tc>
                  <a:txBody>
                    <a:bodyPr/>
                    <a:lstStyle/>
                    <a:p>
                      <a:r>
                        <a:rPr lang="en-GB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External written exam</a:t>
                      </a:r>
                    </a:p>
                    <a:p>
                      <a:r>
                        <a:rPr lang="en-GB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January and June</a:t>
                      </a:r>
                    </a:p>
                    <a:p>
                      <a:r>
                        <a:rPr lang="en-GB" sz="14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 hour 45 minutes</a:t>
                      </a:r>
                      <a:endParaRPr lang="en-GB" sz="14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0" marR="0" marT="140400" marB="0"/>
                </a:tc>
              </a:tr>
              <a:tr h="302444">
                <a:tc>
                  <a:txBody>
                    <a:bodyPr/>
                    <a:lstStyle/>
                    <a:p>
                      <a:r>
                        <a:rPr lang="en-GB" sz="1800" b="1" baseline="30000" dirty="0" smtClean="0">
                          <a:latin typeface="Arial"/>
                        </a:rPr>
                        <a:t>Engineering Design</a:t>
                      </a:r>
                      <a:endParaRPr lang="en-GB" sz="1800" b="1" baseline="30000" dirty="0">
                        <a:latin typeface="Arial"/>
                      </a:endParaRPr>
                    </a:p>
                  </a:txBody>
                  <a:tcPr marL="180000" marR="0" marT="140400" marB="0"/>
                </a:tc>
                <a:tc>
                  <a:txBody>
                    <a:bodyPr/>
                    <a:lstStyle/>
                    <a:p>
                      <a:r>
                        <a:rPr lang="en-GB" sz="1400" baseline="30000" dirty="0" smtClean="0">
                          <a:latin typeface="+mn-lt"/>
                        </a:rPr>
                        <a:t>Understanding of the engineering design process</a:t>
                      </a:r>
                    </a:p>
                    <a:p>
                      <a:r>
                        <a:rPr lang="en-GB" sz="1400" baseline="30000" dirty="0" smtClean="0">
                          <a:latin typeface="+mn-lt"/>
                        </a:rPr>
                        <a:t>Use of industry standard tools and techniques to deliver engineering design from start to finish</a:t>
                      </a:r>
                    </a:p>
                  </a:txBody>
                  <a:tcPr marL="180000" marR="0" marT="140400" marB="0"/>
                </a:tc>
                <a:tc>
                  <a:txBody>
                    <a:bodyPr/>
                    <a:lstStyle/>
                    <a:p>
                      <a:r>
                        <a:rPr lang="en-GB" sz="1400" baseline="30000" dirty="0" smtClean="0">
                          <a:latin typeface="+mn-lt"/>
                        </a:rPr>
                        <a:t>Internally centre assessed</a:t>
                      </a:r>
                    </a:p>
                    <a:p>
                      <a:r>
                        <a:rPr lang="en-GB" sz="1400" baseline="30000" dirty="0" smtClean="0">
                          <a:latin typeface="+mn-lt"/>
                        </a:rPr>
                        <a:t>Externally verified</a:t>
                      </a:r>
                    </a:p>
                  </a:txBody>
                  <a:tcPr marL="180000" marR="0" marT="1404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6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/>
              <a:t>Mechatronic Engineering</a:t>
            </a:r>
            <a:r>
              <a:rPr lang="en-US" dirty="0" smtClean="0"/>
              <a:t>:</a:t>
            </a:r>
            <a:r>
              <a:rPr lang="en-GB" dirty="0" smtClean="0"/>
              <a:t> Structure and assessment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8607"/>
              </p:ext>
            </p:extLst>
          </p:nvPr>
        </p:nvGraphicFramePr>
        <p:xfrm>
          <a:off x="469800" y="2124140"/>
          <a:ext cx="8204400" cy="228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892"/>
                <a:gridCol w="2964308"/>
                <a:gridCol w="1493200"/>
              </a:tblGrid>
              <a:tr h="58096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Unit title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Content snapshot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Assessment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</a:tr>
              <a:tr h="302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Production &amp; Manufacturing</a:t>
                      </a:r>
                      <a:endParaRPr lang="en-GB" sz="1800" b="1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baseline="30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Understanding of the range of manufacturing processes and systems relevant to the production of multiple components.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baseline="30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Development of a production plan, scheduling production and work as part of a team to manufacture the batch of products.		</a:t>
                      </a:r>
                    </a:p>
                  </a:txBody>
                  <a:tcPr marL="180000" marR="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aseline="30000" dirty="0" smtClean="0">
                          <a:latin typeface="Arial"/>
                        </a:rPr>
                        <a:t>Internally centre assessed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aseline="30000" dirty="0" smtClean="0">
                          <a:latin typeface="Arial"/>
                        </a:rPr>
                        <a:t>Externally verified</a:t>
                      </a:r>
                    </a:p>
                  </a:txBody>
                  <a:tcPr marL="180000" marR="0" marT="140400" marB="0"/>
                </a:tc>
              </a:tr>
              <a:tr h="302444">
                <a:tc>
                  <a:txBody>
                    <a:bodyPr/>
                    <a:lstStyle/>
                    <a:p>
                      <a:r>
                        <a:rPr lang="en-GB" sz="1800" b="1" baseline="30000" dirty="0" smtClean="0">
                          <a:latin typeface="Arial"/>
                        </a:rPr>
                        <a:t>Mechatronic Project Management</a:t>
                      </a:r>
                      <a:endParaRPr lang="en-GB" sz="1800" b="1" baseline="30000" dirty="0">
                        <a:latin typeface="Arial"/>
                      </a:endParaRPr>
                    </a:p>
                  </a:txBody>
                  <a:tcPr marL="180000" marR="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aseline="30000" dirty="0" smtClean="0">
                          <a:latin typeface="Arial"/>
                        </a:rPr>
                        <a:t>Devise, manage and complete an independent project to produce a mechatronic system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aseline="30000" dirty="0" smtClean="0">
                          <a:latin typeface="Arial"/>
                        </a:rPr>
                        <a:t>Communicate a summary of the project to an audience</a:t>
                      </a:r>
                    </a:p>
                  </a:txBody>
                  <a:tcPr marL="180000" marR="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aseline="30000" dirty="0" smtClean="0">
                          <a:latin typeface="Arial"/>
                        </a:rPr>
                        <a:t>Internally centre assessed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aseline="30000" dirty="0" smtClean="0">
                          <a:latin typeface="Arial"/>
                        </a:rPr>
                        <a:t>Externally verified</a:t>
                      </a:r>
                    </a:p>
                  </a:txBody>
                  <a:tcPr marL="180000" marR="0" marT="1404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0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/>
              <a:t>Mechatronic Engineering</a:t>
            </a:r>
            <a:r>
              <a:rPr lang="en-US" dirty="0" smtClean="0"/>
              <a:t>:</a:t>
            </a:r>
            <a:r>
              <a:rPr lang="en-GB" dirty="0" smtClean="0"/>
              <a:t> Structure and assessment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459118"/>
              </p:ext>
            </p:extLst>
          </p:nvPr>
        </p:nvGraphicFramePr>
        <p:xfrm>
          <a:off x="469800" y="2124140"/>
          <a:ext cx="8204400" cy="256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892"/>
                <a:gridCol w="2964308"/>
                <a:gridCol w="1493200"/>
              </a:tblGrid>
              <a:tr h="580960">
                <a:tc>
                  <a:txBody>
                    <a:bodyPr/>
                    <a:lstStyle/>
                    <a:p>
                      <a:pPr algn="l"/>
                      <a:r>
                        <a:rPr lang="en-US" sz="1800" b="1" baseline="30000" dirty="0" smtClean="0">
                          <a:latin typeface="Arial"/>
                        </a:rPr>
                        <a:t>Unit title</a:t>
                      </a:r>
                      <a:endParaRPr lang="en-US" sz="1800" b="1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Content snapshot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Assessment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</a:tr>
              <a:tr h="302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Mechatronic Control Systems</a:t>
                      </a: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baseline="30000" dirty="0" smtClean="0">
                          <a:effectLst/>
                          <a:latin typeface="+mn-lt"/>
                        </a:rPr>
                        <a:t>Understanding </a:t>
                      </a:r>
                      <a:r>
                        <a:rPr lang="en-GB" sz="1400" b="0" i="0" baseline="30000" dirty="0">
                          <a:effectLst/>
                          <a:latin typeface="+mn-lt"/>
                        </a:rPr>
                        <a:t>of control </a:t>
                      </a:r>
                      <a:r>
                        <a:rPr lang="en-GB" sz="1400" b="0" i="0" baseline="30000" dirty="0" smtClean="0">
                          <a:effectLst/>
                          <a:latin typeface="+mn-lt"/>
                        </a:rPr>
                        <a:t>systems, how </a:t>
                      </a:r>
                      <a:r>
                        <a:rPr lang="en-GB" sz="1400" b="0" i="0" baseline="30000" dirty="0">
                          <a:effectLst/>
                          <a:latin typeface="+mn-lt"/>
                        </a:rPr>
                        <a:t>they function and operate within a mechatronic </a:t>
                      </a:r>
                      <a:r>
                        <a:rPr lang="en-GB" sz="1400" b="0" i="0" baseline="30000" dirty="0" smtClean="0">
                          <a:effectLst/>
                          <a:latin typeface="+mn-lt"/>
                        </a:rPr>
                        <a:t>system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baseline="30000" dirty="0" smtClean="0">
                          <a:effectLst/>
                          <a:latin typeface="+mn-lt"/>
                        </a:rPr>
                        <a:t>Principles </a:t>
                      </a:r>
                      <a:r>
                        <a:rPr lang="en-GB" sz="1400" b="0" i="0" baseline="30000" dirty="0">
                          <a:effectLst/>
                          <a:latin typeface="+mn-lt"/>
                        </a:rPr>
                        <a:t>relating to control </a:t>
                      </a:r>
                      <a:r>
                        <a:rPr lang="en-GB" sz="1400" b="0" i="0" baseline="30000" dirty="0" smtClean="0">
                          <a:effectLst/>
                          <a:latin typeface="+mn-lt"/>
                        </a:rPr>
                        <a:t>systems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baseline="30000" dirty="0" smtClean="0">
                          <a:effectLst/>
                          <a:latin typeface="+mn-lt"/>
                        </a:rPr>
                        <a:t>Design </a:t>
                      </a:r>
                      <a:r>
                        <a:rPr lang="en-GB" sz="1400" b="0" i="0" baseline="30000" dirty="0">
                          <a:effectLst/>
                          <a:latin typeface="+mn-lt"/>
                        </a:rPr>
                        <a:t>and </a:t>
                      </a:r>
                      <a:r>
                        <a:rPr lang="en-GB" sz="1400" b="0" i="0" baseline="30000" dirty="0" smtClean="0">
                          <a:effectLst/>
                          <a:latin typeface="+mn-lt"/>
                        </a:rPr>
                        <a:t>construction of </a:t>
                      </a:r>
                      <a:r>
                        <a:rPr lang="en-GB" sz="1400" b="0" i="0" baseline="30000" dirty="0">
                          <a:effectLst/>
                          <a:latin typeface="+mn-lt"/>
                        </a:rPr>
                        <a:t>a control </a:t>
                      </a:r>
                      <a:r>
                        <a:rPr lang="en-GB" sz="1400" b="0" i="0" baseline="30000" dirty="0" smtClean="0">
                          <a:effectLst/>
                          <a:latin typeface="+mn-lt"/>
                        </a:rPr>
                        <a:t>system</a:t>
                      </a:r>
                      <a:endParaRPr lang="en-GB" sz="1400" b="0" i="0" baseline="300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baseline="30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	</a:t>
                      </a: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Internally centre assessed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Externally verified</a:t>
                      </a:r>
                    </a:p>
                  </a:txBody>
                  <a:tcPr marL="180000" marT="140400"/>
                </a:tc>
              </a:tr>
              <a:tr h="302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Programming for Engineers</a:t>
                      </a: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baseline="300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Understanding of </a:t>
                      </a:r>
                      <a:r>
                        <a:rPr lang="en-GB" sz="1400" b="0" i="0" baseline="30000" dirty="0">
                          <a:effectLst/>
                          <a:latin typeface="+mn-lt"/>
                          <a:ea typeface="Calibri"/>
                          <a:cs typeface="Arial"/>
                        </a:rPr>
                        <a:t>the role of PLCs in a modern industrial context. </a:t>
                      </a:r>
                      <a:endParaRPr lang="en-GB" sz="1400" b="0" i="0" baseline="300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baseline="300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Develop </a:t>
                      </a:r>
                      <a:r>
                        <a:rPr lang="en-GB" sz="1400" b="0" i="0" baseline="30000" dirty="0">
                          <a:effectLst/>
                          <a:latin typeface="+mn-lt"/>
                          <a:ea typeface="Calibri"/>
                          <a:cs typeface="Arial"/>
                        </a:rPr>
                        <a:t>programming </a:t>
                      </a:r>
                      <a:r>
                        <a:rPr lang="en-GB" sz="1400" b="0" i="0" baseline="300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techniques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baseline="300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Understanding </a:t>
                      </a:r>
                      <a:r>
                        <a:rPr lang="en-GB" sz="1400" b="0" i="0" baseline="30000" dirty="0">
                          <a:effectLst/>
                          <a:latin typeface="+mn-lt"/>
                          <a:ea typeface="Calibri"/>
                          <a:cs typeface="Arial"/>
                        </a:rPr>
                        <a:t>of the hardware capabilities of </a:t>
                      </a:r>
                      <a:r>
                        <a:rPr lang="en-GB" sz="1400" b="0" i="0" baseline="300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PLCs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baseline="300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Develop </a:t>
                      </a:r>
                      <a:r>
                        <a:rPr lang="en-GB" sz="1400" b="0" i="0" baseline="30000" dirty="0">
                          <a:effectLst/>
                          <a:latin typeface="+mn-lt"/>
                          <a:ea typeface="Calibri"/>
                          <a:cs typeface="Arial"/>
                        </a:rPr>
                        <a:t>the tools required for developing good PLC solutions to industrial problems.</a:t>
                      </a:r>
                      <a:endParaRPr lang="en-GB" sz="1400" b="0" i="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Internally centre assessed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Externally verified</a:t>
                      </a:r>
                    </a:p>
                  </a:txBody>
                  <a:tcPr marL="180000" marT="140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3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1"/>
            <a:ext cx="7937500" cy="400110"/>
          </a:xfrm>
        </p:spPr>
        <p:txBody>
          <a:bodyPr/>
          <a:lstStyle/>
          <a:p>
            <a:pPr algn="l"/>
            <a:r>
              <a:rPr lang="en-US" dirty="0" smtClean="0"/>
              <a:t>Snapshot of Stakeholders involved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7258" y="2040194"/>
            <a:ext cx="8529484" cy="37526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46125" y="2626707"/>
            <a:ext cx="7651750" cy="2224693"/>
            <a:chOff x="768350" y="2626707"/>
            <a:chExt cx="7651750" cy="22246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806450" y="2659295"/>
              <a:ext cx="2247900" cy="8101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3714750" y="2626707"/>
              <a:ext cx="1892300" cy="8753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6248400" y="2794432"/>
              <a:ext cx="2171700" cy="5399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768350" y="4111011"/>
              <a:ext cx="2324100" cy="5529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3556000" y="3836950"/>
              <a:ext cx="2209800" cy="100016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6513929" y="3669625"/>
              <a:ext cx="1640642" cy="1181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82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 smtClean="0"/>
              <a:t>Design:</a:t>
            </a:r>
            <a:r>
              <a:rPr lang="en-GB" dirty="0" smtClean="0"/>
              <a:t> Overview of structure and assessment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01733"/>
              </p:ext>
            </p:extLst>
          </p:nvPr>
        </p:nvGraphicFramePr>
        <p:xfrm>
          <a:off x="469800" y="2124140"/>
          <a:ext cx="8204400" cy="308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892"/>
                <a:gridCol w="2964308"/>
                <a:gridCol w="1493200"/>
              </a:tblGrid>
              <a:tr h="58096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Unit title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Content snapshot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Assessment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</a:tr>
              <a:tr h="302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Materials Technology and Science</a:t>
                      </a: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0" i="0" baseline="30000" dirty="0" smtClean="0">
                          <a:latin typeface="+mn-lt"/>
                        </a:rPr>
                        <a:t>Develop an understanding of materials used in engineering products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0" i="0" baseline="30000" dirty="0" smtClean="0">
                          <a:latin typeface="+mn-lt"/>
                        </a:rPr>
                        <a:t>Scientific principles used to identify most suitable materials for a given use </a:t>
                      </a:r>
                    </a:p>
                  </a:txBody>
                  <a:tcPr marL="180000" marT="14040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 written examination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hour 45 minutes</a:t>
                      </a:r>
                    </a:p>
                  </a:txBody>
                  <a:tcPr marL="180000" marT="140400"/>
                </a:tc>
              </a:tr>
              <a:tr h="302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Mechanical Systems</a:t>
                      </a: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0" i="0" baseline="30000" dirty="0" smtClean="0">
                          <a:latin typeface="+mn-lt"/>
                        </a:rPr>
                        <a:t>In depth knowledge and understanding of mechanical engineering systems and components and their application to the design of mechatronic products and systems – for consumers and industry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400" b="0" i="0" baseline="30000" dirty="0" smtClean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0" i="0" baseline="30000" dirty="0" smtClean="0">
                          <a:latin typeface="+mn-lt"/>
                        </a:rPr>
                        <a:t>Investigate a range of mechanical systems and their components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400" b="0" i="0" baseline="30000" dirty="0" smtClean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0" i="0" baseline="30000" dirty="0" smtClean="0">
                          <a:latin typeface="+mn-lt"/>
                        </a:rPr>
                        <a:t>Design and assembly of mechanical solutions to solve problems - </a:t>
                      </a:r>
                      <a:endParaRPr lang="en-GB" sz="1400" b="0" i="0" baseline="30000" dirty="0">
                        <a:latin typeface="+mn-lt"/>
                      </a:endParaRPr>
                    </a:p>
                  </a:txBody>
                  <a:tcPr marL="180000" marT="140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Externally set and marked practical assignment</a:t>
                      </a:r>
                    </a:p>
                  </a:txBody>
                  <a:tcPr marL="180000" marT="140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/>
              <a:t>Design:</a:t>
            </a:r>
            <a:r>
              <a:rPr lang="en-GB" dirty="0"/>
              <a:t> Overview of structure and assessment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32674"/>
              </p:ext>
            </p:extLst>
          </p:nvPr>
        </p:nvGraphicFramePr>
        <p:xfrm>
          <a:off x="469800" y="2124140"/>
          <a:ext cx="8204400" cy="223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892"/>
                <a:gridCol w="2964308"/>
                <a:gridCol w="1493200"/>
              </a:tblGrid>
              <a:tr h="58096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Unit title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Content snapshot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Assessment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</a:tr>
              <a:tr h="302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Mathematics for Engineers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Model and solve engineering problems across a range of practical engineering contexts through the use of maths</a:t>
                      </a:r>
                    </a:p>
                  </a:txBody>
                  <a:tcPr marL="180000" marT="14040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 written examination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hour 45 minutes</a:t>
                      </a:r>
                    </a:p>
                  </a:txBody>
                  <a:tcPr marL="180000" marT="140400"/>
                </a:tc>
              </a:tr>
              <a:tr h="302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Engineering Design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Understanding of the engineering design process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Use of industry standard tools and techniques to deliver engineering design from start to finish</a:t>
                      </a:r>
                    </a:p>
                  </a:txBody>
                  <a:tcPr marL="180000" marT="14040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Practical Assessment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Internally centre assessed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externally verified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</a:txBody>
                  <a:tcPr marL="180000" marT="140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1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Context and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Employer and HE Issues with Vocational Qualifications </a:t>
            </a:r>
          </a:p>
          <a:p>
            <a:pPr lvl="1"/>
            <a:r>
              <a:rPr lang="en-GB" dirty="0" smtClean="0"/>
              <a:t>too </a:t>
            </a:r>
            <a:r>
              <a:rPr lang="en-GB" dirty="0"/>
              <a:t>many units (multiple optional units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size </a:t>
            </a:r>
            <a:r>
              <a:rPr lang="en-GB" dirty="0"/>
              <a:t>of </a:t>
            </a:r>
            <a:r>
              <a:rPr lang="en-GB" dirty="0" smtClean="0"/>
              <a:t>units</a:t>
            </a:r>
          </a:p>
          <a:p>
            <a:pPr lvl="1"/>
            <a:r>
              <a:rPr lang="en-GB" dirty="0" smtClean="0"/>
              <a:t>out-dated </a:t>
            </a:r>
            <a:r>
              <a:rPr lang="en-GB" dirty="0"/>
              <a:t>content </a:t>
            </a:r>
            <a:endParaRPr lang="en-GB" dirty="0" smtClean="0"/>
          </a:p>
          <a:p>
            <a:pPr lvl="1"/>
            <a:r>
              <a:rPr lang="en-GB" dirty="0" smtClean="0"/>
              <a:t>little </a:t>
            </a:r>
            <a:r>
              <a:rPr lang="en-GB" dirty="0"/>
              <a:t>synoptic </a:t>
            </a:r>
            <a:r>
              <a:rPr lang="en-GB" dirty="0" smtClean="0"/>
              <a:t>assessment</a:t>
            </a:r>
          </a:p>
          <a:p>
            <a:pPr lvl="1"/>
            <a:r>
              <a:rPr lang="en-GB" dirty="0" smtClean="0"/>
              <a:t>soft </a:t>
            </a:r>
            <a:r>
              <a:rPr lang="en-GB" dirty="0"/>
              <a:t>skills being assessed out of </a:t>
            </a:r>
            <a:r>
              <a:rPr lang="en-GB" dirty="0" smtClean="0"/>
              <a:t>context</a:t>
            </a:r>
          </a:p>
          <a:p>
            <a:pPr lvl="1"/>
            <a:r>
              <a:rPr lang="en-GB" dirty="0" smtClean="0"/>
              <a:t>weak </a:t>
            </a:r>
            <a:r>
              <a:rPr lang="en-GB" dirty="0"/>
              <a:t>quality assurance </a:t>
            </a:r>
            <a:endParaRPr lang="en-GB" dirty="0" smtClean="0"/>
          </a:p>
          <a:p>
            <a:pPr lvl="1"/>
            <a:r>
              <a:rPr lang="en-GB" dirty="0" smtClean="0"/>
              <a:t>unlimited </a:t>
            </a:r>
            <a:r>
              <a:rPr lang="en-GB" dirty="0"/>
              <a:t>re-</a:t>
            </a:r>
            <a:r>
              <a:rPr lang="en-GB" dirty="0" smtClean="0"/>
              <a:t>sits</a:t>
            </a:r>
          </a:p>
          <a:p>
            <a:pPr lvl="1"/>
            <a:r>
              <a:rPr lang="en-GB" dirty="0" smtClean="0"/>
              <a:t>little </a:t>
            </a:r>
            <a:r>
              <a:rPr lang="en-GB" dirty="0"/>
              <a:t>employer involvement</a:t>
            </a:r>
          </a:p>
        </p:txBody>
      </p:sp>
    </p:spTree>
    <p:extLst>
      <p:ext uri="{BB962C8B-B14F-4D97-AF65-F5344CB8AC3E}">
        <p14:creationId xmlns:p14="http://schemas.microsoft.com/office/powerpoint/2010/main" val="6290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/>
              <a:t>Design:</a:t>
            </a:r>
            <a:r>
              <a:rPr lang="en-GB" dirty="0"/>
              <a:t> Overview of structure and assessment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58708"/>
              </p:ext>
            </p:extLst>
          </p:nvPr>
        </p:nvGraphicFramePr>
        <p:xfrm>
          <a:off x="469800" y="2124140"/>
          <a:ext cx="8204400" cy="261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892"/>
                <a:gridCol w="2964308"/>
                <a:gridCol w="1493200"/>
              </a:tblGrid>
              <a:tr h="58096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Unit title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Content snapshot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Assessment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</a:tr>
              <a:tr h="30244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Production &amp; Manufacturing</a:t>
                      </a:r>
                      <a:endParaRPr lang="en-GB" sz="1800" b="1" kern="1200" baseline="300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Understanding of the range of manufacturing processes and systems relevant to the production of multiple components.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Development of a production plan, scheduling production and work as part of a team to manufacture the batch of products.		</a:t>
                      </a: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aseline="30000" dirty="0" smtClean="0">
                          <a:latin typeface="+mn-lt"/>
                        </a:rPr>
                        <a:t>Internally centre assessed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aseline="30000" dirty="0" smtClean="0">
                          <a:latin typeface="+mn-lt"/>
                        </a:rPr>
                        <a:t>Externally verified</a:t>
                      </a:r>
                    </a:p>
                  </a:txBody>
                  <a:tcPr marL="180000" marT="140400"/>
                </a:tc>
              </a:tr>
              <a:tr h="302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Design </a:t>
                      </a: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Project Management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Completing an industrially sourced design project for an external industrial client.</a:t>
                      </a:r>
                      <a:endParaRPr lang="en-GB" sz="14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Practical Assessment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Internally centre assessed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externally verified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</a:txBody>
                  <a:tcPr marL="180000" marT="140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3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/>
              <a:t>Design:</a:t>
            </a:r>
            <a:r>
              <a:rPr lang="en-GB" dirty="0"/>
              <a:t> Overview of structure and assessment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791452"/>
              </p:ext>
            </p:extLst>
          </p:nvPr>
        </p:nvGraphicFramePr>
        <p:xfrm>
          <a:off x="469800" y="2124140"/>
          <a:ext cx="8204400" cy="261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892"/>
                <a:gridCol w="2964308"/>
                <a:gridCol w="1493200"/>
              </a:tblGrid>
              <a:tr h="58096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Unit title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Content snapshot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Assessment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Design Visualisation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 use of 3D Parametric modelling software in the design process, and how it can then be used to create the different outputs such as 2D Drawings and animations.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endParaRPr lang="en-GB" sz="14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 latest in CAD technology and CAD techniques for design engineering.</a:t>
                      </a:r>
                      <a:r>
                        <a:rPr lang="en-GB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	</a:t>
                      </a:r>
                      <a:endParaRPr lang="en-GB" sz="14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Practical Assessment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Internally centre assessed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externally verified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</a:txBody>
                  <a:tcPr marL="180000" marT="1404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Advanced Design for Manufacture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Producing a final build plan for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 manufacture and/or assembly of a new product design. Follow a systematic approach to design for manufacture (DFM) and design for assembly (DFA) analysis.</a:t>
                      </a:r>
                      <a:endParaRPr lang="en-GB" sz="14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Practical Assessment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Internally centre assessed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externally verified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</a:txBody>
                  <a:tcPr marL="180000" marT="140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5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7258" y="2040194"/>
            <a:ext cx="8529484" cy="37526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5175" y="2362868"/>
            <a:ext cx="7613650" cy="1106625"/>
            <a:chOff x="784225" y="2362868"/>
            <a:chExt cx="7613650" cy="11066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784225" y="2659295"/>
              <a:ext cx="2247900" cy="8101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6226175" y="2794432"/>
              <a:ext cx="2171700" cy="53992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3784600" y="2362868"/>
              <a:ext cx="1689100" cy="1022350"/>
            </a:xfrm>
            <a:prstGeom prst="rect">
              <a:avLst/>
            </a:prstGeom>
          </p:spPr>
        </p:pic>
      </p:grpSp>
      <p:sp>
        <p:nvSpPr>
          <p:cNvPr id="4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1"/>
            <a:ext cx="7937500" cy="400110"/>
          </a:xfrm>
        </p:spPr>
        <p:txBody>
          <a:bodyPr/>
          <a:lstStyle/>
          <a:p>
            <a:pPr algn="l"/>
            <a:r>
              <a:rPr lang="en-US" dirty="0" smtClean="0"/>
              <a:t>Snapshot of Stakeholders involved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01813" y="3836950"/>
            <a:ext cx="5540375" cy="1000166"/>
            <a:chOff x="1689100" y="3836950"/>
            <a:chExt cx="5540375" cy="100016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5019675" y="3836950"/>
              <a:ext cx="2209800" cy="100016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1689100" y="4130530"/>
              <a:ext cx="2463800" cy="413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3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 smtClean="0"/>
              <a:t>Design:</a:t>
            </a:r>
            <a:r>
              <a:rPr lang="en-GB" dirty="0" smtClean="0"/>
              <a:t> Overview of structure and assessment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77939"/>
              </p:ext>
            </p:extLst>
          </p:nvPr>
        </p:nvGraphicFramePr>
        <p:xfrm>
          <a:off x="469800" y="2124140"/>
          <a:ext cx="7861400" cy="289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1241"/>
                <a:gridCol w="2240159"/>
              </a:tblGrid>
              <a:tr h="58096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Unit title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Assessment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</a:tr>
              <a:tr h="302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Materials Technology and Science</a:t>
                      </a: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 written examination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hour 45 minutes</a:t>
                      </a:r>
                    </a:p>
                  </a:txBody>
                  <a:tcPr marL="180000" marT="140400"/>
                </a:tc>
              </a:tr>
              <a:tr h="302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Mechanical Systems</a:t>
                      </a: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Externally set and marked practical assignment</a:t>
                      </a:r>
                    </a:p>
                  </a:txBody>
                  <a:tcPr marL="180000" marT="140400"/>
                </a:tc>
              </a:tr>
              <a:tr h="302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Engineering Design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Practical Assessment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Internally centre assessed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externally verified</a:t>
                      </a:r>
                    </a:p>
                  </a:txBody>
                  <a:tcPr marL="180000" marT="140400"/>
                </a:tc>
              </a:tr>
              <a:tr h="302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baseline="30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Production</a:t>
                      </a:r>
                      <a:r>
                        <a:rPr lang="en-GB" sz="1800" b="1" i="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and Manufacturing</a:t>
                      </a:r>
                      <a:endParaRPr lang="en-GB" sz="1800" b="1" kern="1200" baseline="300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Practical Assessment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Internally centre assessed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externally verified</a:t>
                      </a:r>
                      <a:endParaRPr kumimoji="0" lang="en-GB" sz="1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T="140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9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 smtClean="0"/>
              <a:t>Power:</a:t>
            </a:r>
            <a:r>
              <a:rPr lang="en-GB" dirty="0" smtClean="0"/>
              <a:t> </a:t>
            </a:r>
            <a:r>
              <a:rPr lang="en-GB" dirty="0"/>
              <a:t>Overview of structure and assessment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61731"/>
              </p:ext>
            </p:extLst>
          </p:nvPr>
        </p:nvGraphicFramePr>
        <p:xfrm>
          <a:off x="469800" y="2124140"/>
          <a:ext cx="8204400" cy="308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892"/>
                <a:gridCol w="2964308"/>
                <a:gridCol w="1493200"/>
              </a:tblGrid>
              <a:tr h="58096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Unit title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Content snapshot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Assessment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Materials Technology and Science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44000" marR="6858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aseline="30000" dirty="0" smtClean="0">
                          <a:latin typeface="+mn-lt"/>
                        </a:rPr>
                        <a:t>Develop an understanding of materials used in engineering products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aseline="30000" dirty="0" smtClean="0">
                          <a:latin typeface="+mn-lt"/>
                        </a:rPr>
                        <a:t>Scientific principles used to identify most suitable materials for a given use </a:t>
                      </a:r>
                    </a:p>
                  </a:txBody>
                  <a:tcPr marL="144000" marT="14040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 written examination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hour 45 minutes</a:t>
                      </a:r>
                    </a:p>
                  </a:txBody>
                  <a:tcPr marL="144000" marT="1404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Mechanical Systems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44000" marR="6858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aseline="30000" dirty="0" smtClean="0">
                          <a:latin typeface="+mn-lt"/>
                        </a:rPr>
                        <a:t>In depth knowledge and understanding of mechanical engineering systems and components and their application to the design of mechatronic products and systems – for consumers and industry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400" baseline="30000" dirty="0" smtClean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aseline="30000" dirty="0" smtClean="0">
                          <a:latin typeface="+mn-lt"/>
                        </a:rPr>
                        <a:t>Investigate a range of mechanical systems and their components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400" baseline="30000" dirty="0" smtClean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aseline="30000" dirty="0" smtClean="0">
                          <a:latin typeface="+mn-lt"/>
                        </a:rPr>
                        <a:t>Design and assembly of mechanical solutions to solve problems - </a:t>
                      </a:r>
                      <a:endParaRPr lang="en-GB" sz="1400" baseline="30000" dirty="0">
                        <a:latin typeface="+mn-lt"/>
                      </a:endParaRPr>
                    </a:p>
                  </a:txBody>
                  <a:tcPr marL="144000" marT="1404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Externally set and marked practical assignment</a:t>
                      </a:r>
                    </a:p>
                  </a:txBody>
                  <a:tcPr marL="144000" marT="140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 smtClean="0"/>
              <a:t>Power:</a:t>
            </a:r>
            <a:r>
              <a:rPr lang="en-GB" dirty="0" smtClean="0"/>
              <a:t> </a:t>
            </a:r>
            <a:r>
              <a:rPr lang="en-GB" dirty="0"/>
              <a:t>Overview of structure and assessment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00253"/>
              </p:ext>
            </p:extLst>
          </p:nvPr>
        </p:nvGraphicFramePr>
        <p:xfrm>
          <a:off x="469800" y="2124140"/>
          <a:ext cx="8204400" cy="223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892"/>
                <a:gridCol w="2964308"/>
                <a:gridCol w="1493200"/>
              </a:tblGrid>
              <a:tr h="58096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Unit title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Content snapshot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Assessment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Mathematics for Engineers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Model </a:t>
                      </a:r>
                      <a:r>
                        <a:rPr lang="en-GB" sz="1400" baseline="30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and solve engineering problems across a range of practical engineering contexts through the use of mathematics.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300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 written examination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hour 45 </a:t>
                      </a:r>
                      <a:r>
                        <a:rPr lang="en-GB" sz="1400" i="0" kern="1200" baseline="30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minues</a:t>
                      </a:r>
                      <a:endParaRPr lang="en-GB" sz="1400" i="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0000" marT="1404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UK Electricity Industry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 history of the UK Electricity Industry, the constraints that it currently operates within as well as the drivers behind new technologies</a:t>
                      </a:r>
                      <a:endParaRPr lang="en-GB" sz="14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Practical Assessment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Internally centre assessed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externally verified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</a:txBody>
                  <a:tcPr marL="180000" marT="140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 smtClean="0"/>
              <a:t>Power:</a:t>
            </a:r>
            <a:r>
              <a:rPr lang="en-GB" dirty="0" smtClean="0"/>
              <a:t> </a:t>
            </a:r>
            <a:r>
              <a:rPr lang="en-GB" dirty="0"/>
              <a:t>Overview of structure and assessment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99773"/>
              </p:ext>
            </p:extLst>
          </p:nvPr>
        </p:nvGraphicFramePr>
        <p:xfrm>
          <a:off x="469800" y="2124140"/>
          <a:ext cx="8204400" cy="237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892"/>
                <a:gridCol w="2964308"/>
                <a:gridCol w="1493200"/>
              </a:tblGrid>
              <a:tr h="58096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Unit title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Content snapshot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Assessment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Electrical Power Systems</a:t>
                      </a:r>
                      <a:endParaRPr lang="en-GB" sz="1800" b="1" i="0" kern="1200" baseline="30000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Electrical components and principles relating to electrical power systems, and the design of a power system.</a:t>
                      </a: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Practical Assessment</a:t>
                      </a: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Internally centre assessed</a:t>
                      </a: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externally verified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</a:txBody>
                  <a:tcPr marL="180000" marT="140400"/>
                </a:tc>
              </a:tr>
              <a:tr h="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Electrical Power - Generation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aseline="30000" dirty="0" smtClean="0">
                          <a:effectLst/>
                          <a:latin typeface="+mn-lt"/>
                          <a:cs typeface="Arial"/>
                        </a:rPr>
                        <a:t>The </a:t>
                      </a:r>
                      <a:r>
                        <a:rPr lang="en-GB" sz="1400" baseline="30000" dirty="0">
                          <a:effectLst/>
                          <a:latin typeface="+mn-lt"/>
                          <a:cs typeface="Arial"/>
                        </a:rPr>
                        <a:t>types and characteristics of plant and apparatus used in the UK power generation sector. </a:t>
                      </a:r>
                      <a:endParaRPr lang="en-GB" sz="1400" baseline="30000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aseline="30000" dirty="0" smtClean="0">
                        <a:effectLst/>
                        <a:latin typeface="+mn-lt"/>
                        <a:cs typeface="Arial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aseline="30000" dirty="0" smtClean="0">
                          <a:effectLst/>
                          <a:latin typeface="+mn-lt"/>
                          <a:cs typeface="Arial"/>
                        </a:rPr>
                        <a:t>Power generation </a:t>
                      </a:r>
                      <a:r>
                        <a:rPr lang="en-GB" sz="1400" baseline="30000" dirty="0">
                          <a:effectLst/>
                          <a:latin typeface="+mn-lt"/>
                          <a:cs typeface="Arial"/>
                        </a:rPr>
                        <a:t>design principles, the differing types of generation used in the </a:t>
                      </a:r>
                      <a:r>
                        <a:rPr lang="en-GB" sz="1400" baseline="30000" dirty="0" smtClean="0">
                          <a:effectLst/>
                          <a:latin typeface="+mn-lt"/>
                          <a:cs typeface="Arial"/>
                        </a:rPr>
                        <a:t>UK.</a:t>
                      </a:r>
                      <a:endParaRPr lang="en-GB" sz="1400" baseline="30000" dirty="0">
                        <a:effectLst/>
                        <a:latin typeface="+mn-lt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Practical Assessment</a:t>
                      </a: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Internally centre assessed</a:t>
                      </a:r>
                    </a:p>
                    <a:p>
                      <a:pPr marL="0" indent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externally verified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</a:txBody>
                  <a:tcPr marL="180000" marT="140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1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 smtClean="0"/>
              <a:t>Power:</a:t>
            </a:r>
            <a:r>
              <a:rPr lang="en-GB" dirty="0" smtClean="0"/>
              <a:t> </a:t>
            </a:r>
            <a:r>
              <a:rPr lang="en-GB" dirty="0"/>
              <a:t>Overview of structure and assessment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53516"/>
              </p:ext>
            </p:extLst>
          </p:nvPr>
        </p:nvGraphicFramePr>
        <p:xfrm>
          <a:off x="469800" y="2124140"/>
          <a:ext cx="8204399" cy="247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453"/>
                <a:gridCol w="2922822"/>
                <a:gridCol w="1587124"/>
              </a:tblGrid>
              <a:tr h="58096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Unit title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Content snapshot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 dirty="0" smtClean="0">
                          <a:latin typeface="Arial"/>
                        </a:rPr>
                        <a:t>Assessment</a:t>
                      </a:r>
                      <a:endParaRPr lang="en-US" sz="1800" baseline="30000" dirty="0">
                        <a:latin typeface="Arial"/>
                      </a:endParaRPr>
                    </a:p>
                  </a:txBody>
                  <a:tcPr marL="18000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Electrical Power – Transmission Networks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aseline="30000" dirty="0" smtClean="0">
                          <a:effectLst/>
                          <a:latin typeface="+mn-lt"/>
                        </a:rPr>
                        <a:t>The </a:t>
                      </a:r>
                      <a:r>
                        <a:rPr lang="en-GB" sz="1400" baseline="30000" dirty="0">
                          <a:effectLst/>
                          <a:latin typeface="+mn-lt"/>
                        </a:rPr>
                        <a:t>design and planning of work on the network and the range of plant, apparatus and materials used in the transmission of power across the UK.  </a:t>
                      </a: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Practical Assessment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Internally centre assessed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externally verified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</a:txBody>
                  <a:tcPr marL="180000" marT="1404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Electrical Power – Distribution Networks</a:t>
                      </a:r>
                      <a:endParaRPr lang="en-GB" sz="1800" baseline="30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aseline="30000" dirty="0" smtClean="0">
                          <a:effectLst/>
                          <a:latin typeface="+mn-lt"/>
                        </a:rPr>
                        <a:t>The </a:t>
                      </a:r>
                      <a:r>
                        <a:rPr lang="en-GB" sz="1400" baseline="30000" dirty="0">
                          <a:effectLst/>
                          <a:latin typeface="+mn-lt"/>
                        </a:rPr>
                        <a:t>apparatus, components and characteristics of an electrical power distribution network. </a:t>
                      </a:r>
                      <a:endParaRPr lang="en-GB" sz="1400" baseline="300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aseline="300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aseline="30000" dirty="0" smtClean="0">
                          <a:effectLst/>
                          <a:latin typeface="+mn-lt"/>
                        </a:rPr>
                        <a:t>The </a:t>
                      </a:r>
                      <a:r>
                        <a:rPr lang="en-GB" sz="1400" baseline="30000" dirty="0">
                          <a:effectLst/>
                          <a:latin typeface="+mn-lt"/>
                        </a:rPr>
                        <a:t>design principles involved and how the different elements combine to form a distribution network.</a:t>
                      </a:r>
                    </a:p>
                  </a:txBody>
                  <a:tcPr marL="180000" marR="68580" marT="14040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Practical Assessment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Internally centre assessed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externally verified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January and June</a:t>
                      </a:r>
                    </a:p>
                  </a:txBody>
                  <a:tcPr marL="180000" marT="1404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7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7258" y="2040194"/>
            <a:ext cx="8529484" cy="37526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65175" y="2659295"/>
            <a:ext cx="7613650" cy="810198"/>
            <a:chOff x="784225" y="2659295"/>
            <a:chExt cx="7613650" cy="81019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784225" y="2659295"/>
              <a:ext cx="2247900" cy="81019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6226175" y="2794432"/>
              <a:ext cx="2171700" cy="539925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621088" y="3963950"/>
            <a:ext cx="2209800" cy="1000166"/>
          </a:xfrm>
          <a:prstGeom prst="rect">
            <a:avLst/>
          </a:prstGeom>
        </p:spPr>
      </p:pic>
      <p:sp>
        <p:nvSpPr>
          <p:cNvPr id="4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1"/>
            <a:ext cx="7937500" cy="400110"/>
          </a:xfrm>
        </p:spPr>
        <p:txBody>
          <a:bodyPr/>
          <a:lstStyle/>
          <a:p>
            <a:pPr algn="l"/>
            <a:r>
              <a:rPr lang="en-US" dirty="0" smtClean="0"/>
              <a:t>Snapshot of Stakeholders involved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86" y="2416819"/>
            <a:ext cx="1217198" cy="120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596900" y="4066768"/>
            <a:ext cx="2298700" cy="835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500" y="3652444"/>
            <a:ext cx="2628900" cy="14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pPr algn="l"/>
            <a:r>
              <a:rPr lang="en-US" dirty="0"/>
              <a:t>AQA Support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1021"/>
            <a:ext cx="91440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Criteria changes for L3 VQs for 16 – 19 year olds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qualify for performance table points, Level 3 vocational qualifications must </a:t>
            </a:r>
            <a:r>
              <a:rPr lang="en-US" dirty="0" smtClean="0"/>
              <a:t>fulfill </a:t>
            </a:r>
            <a:r>
              <a:rPr lang="en-US" dirty="0"/>
              <a:t>certain DfE </a:t>
            </a:r>
            <a:r>
              <a:rPr lang="en-US" dirty="0" smtClean="0"/>
              <a:t>criteria:</a:t>
            </a:r>
          </a:p>
          <a:p>
            <a:pPr marL="0" indent="0">
              <a:buNone/>
            </a:pPr>
            <a:r>
              <a:rPr lang="en-US" b="1" dirty="0" smtClean="0"/>
              <a:t>Tech-levels </a:t>
            </a:r>
            <a:endParaRPr lang="en-US" b="1" dirty="0"/>
          </a:p>
          <a:p>
            <a:pPr lvl="1">
              <a:spcBef>
                <a:spcPts val="0"/>
              </a:spcBef>
            </a:pPr>
            <a:r>
              <a:rPr lang="en-GB" dirty="0">
                <a:solidFill>
                  <a:srgbClr val="4B4B4B"/>
                </a:solidFill>
              </a:rPr>
              <a:t>t</a:t>
            </a:r>
            <a:r>
              <a:rPr lang="en-US" dirty="0"/>
              <a:t>echnical content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enable entry to an apprenticeship, the workplace or progression to a related HE course.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Applied </a:t>
            </a:r>
            <a:r>
              <a:rPr lang="en-US" b="1" dirty="0"/>
              <a:t>General </a:t>
            </a:r>
          </a:p>
          <a:p>
            <a:pPr lvl="1">
              <a:spcBef>
                <a:spcPts val="0"/>
              </a:spcBef>
            </a:pPr>
            <a:r>
              <a:rPr lang="en-US" dirty="0"/>
              <a:t>broad vocational content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fulfill entry requirements for a range of HE courses </a:t>
            </a:r>
            <a:endParaRPr lang="en-GB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001" y="2127250"/>
            <a:ext cx="3216999" cy="3308350"/>
          </a:xfrm>
        </p:spPr>
        <p:txBody>
          <a:bodyPr/>
          <a:lstStyle/>
          <a:p>
            <a:pPr algn="r"/>
            <a:endParaRPr lang="en-GB" dirty="0" smtClean="0"/>
          </a:p>
          <a:p>
            <a:pPr algn="r"/>
            <a:endParaRPr lang="en-GB" dirty="0"/>
          </a:p>
          <a:p>
            <a:pPr algn="r"/>
            <a:endParaRPr lang="en-GB" dirty="0" smtClean="0"/>
          </a:p>
          <a:p>
            <a:pPr algn="r"/>
            <a:endParaRPr lang="en-GB" dirty="0"/>
          </a:p>
          <a:p>
            <a:pPr algn="r"/>
            <a:endParaRPr lang="en-GB" dirty="0" smtClean="0"/>
          </a:p>
          <a:p>
            <a:pPr algn="r"/>
            <a:endParaRPr lang="en-GB" dirty="0"/>
          </a:p>
          <a:p>
            <a:pPr algn="r"/>
            <a:endParaRPr lang="en-GB" dirty="0" smtClean="0"/>
          </a:p>
          <a:p>
            <a:pPr algn="ctr"/>
            <a:r>
              <a:rPr lang="en-GB" sz="1400" u="sng" dirty="0" smtClean="0"/>
              <a:t>www.aqa.org.uk</a:t>
            </a:r>
            <a:r>
              <a:rPr lang="en-GB" sz="1400" u="sng" dirty="0"/>
              <a:t>/tech-</a:t>
            </a:r>
            <a:r>
              <a:rPr lang="en-GB" sz="1400" u="sng" dirty="0" smtClean="0"/>
              <a:t>levels</a:t>
            </a:r>
          </a:p>
        </p:txBody>
      </p:sp>
      <p:pic>
        <p:nvPicPr>
          <p:cNvPr id="4" name="Picture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86" y="813450"/>
            <a:ext cx="3531900" cy="5013593"/>
          </a:xfrm>
          <a:prstGeom prst="rect">
            <a:avLst/>
          </a:prstGeom>
          <a:effectLst>
            <a:outerShdw blurRad="123825" dist="50800" dir="2700000" algn="tl" rotWithShape="0">
              <a:schemeClr val="tx1">
                <a:alpha val="36000"/>
              </a:schemeClr>
            </a:outerShdw>
          </a:effectLst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720000" y="1512001"/>
            <a:ext cx="7937500" cy="40011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2600" kern="1200" baseline="0">
                <a:solidFill>
                  <a:schemeClr val="tx1"/>
                </a:solidFill>
                <a:latin typeface="Chevin-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Our Tech-level website</a:t>
            </a:r>
          </a:p>
        </p:txBody>
      </p:sp>
    </p:spTree>
    <p:extLst>
      <p:ext uri="{BB962C8B-B14F-4D97-AF65-F5344CB8AC3E}">
        <p14:creationId xmlns:p14="http://schemas.microsoft.com/office/powerpoint/2010/main" val="18444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AQA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2" spcCol="216000"/>
          <a:lstStyle/>
          <a:p>
            <a:r>
              <a:rPr lang="en-US" dirty="0" smtClean="0"/>
              <a:t>free </a:t>
            </a:r>
            <a:r>
              <a:rPr lang="en-US" dirty="0"/>
              <a:t>teaching and learning resources available </a:t>
            </a:r>
            <a:r>
              <a:rPr lang="en-US" dirty="0" smtClean="0"/>
              <a:t>online</a:t>
            </a:r>
          </a:p>
          <a:p>
            <a:pPr lvl="1"/>
            <a:r>
              <a:rPr lang="en-US" dirty="0" smtClean="0"/>
              <a:t>course</a:t>
            </a:r>
            <a:r>
              <a:rPr lang="en-US" dirty="0"/>
              <a:t>/delivery </a:t>
            </a:r>
            <a:r>
              <a:rPr lang="en-US" dirty="0" smtClean="0"/>
              <a:t>planner</a:t>
            </a:r>
          </a:p>
          <a:p>
            <a:pPr lvl="1"/>
            <a:r>
              <a:rPr lang="en-US" dirty="0" smtClean="0"/>
              <a:t>sample exam papers and mark schemes</a:t>
            </a:r>
            <a:endParaRPr lang="en-US" dirty="0"/>
          </a:p>
          <a:p>
            <a:pPr lvl="1"/>
            <a:r>
              <a:rPr lang="en-US" dirty="0" smtClean="0"/>
              <a:t>sample assignments</a:t>
            </a:r>
          </a:p>
          <a:p>
            <a:pPr lvl="1"/>
            <a:r>
              <a:rPr lang="en-US" dirty="0" smtClean="0"/>
              <a:t>lesson plans</a:t>
            </a:r>
          </a:p>
          <a:p>
            <a:pPr lvl="1"/>
            <a:r>
              <a:rPr lang="en-US" dirty="0" smtClean="0"/>
              <a:t>schemes </a:t>
            </a:r>
            <a:r>
              <a:rPr lang="en-US" dirty="0"/>
              <a:t>of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comprehensive </a:t>
            </a:r>
            <a:r>
              <a:rPr lang="en-US" dirty="0"/>
              <a:t>free training </a:t>
            </a:r>
          </a:p>
          <a:p>
            <a:pPr lvl="1"/>
            <a:r>
              <a:rPr lang="en-US" dirty="0"/>
              <a:t>face to face and on-line</a:t>
            </a:r>
          </a:p>
          <a:p>
            <a:pPr lvl="1"/>
            <a:r>
              <a:rPr lang="en-US" dirty="0"/>
              <a:t>Professional Development</a:t>
            </a:r>
          </a:p>
          <a:p>
            <a:pPr marL="285750"/>
            <a:r>
              <a:rPr lang="en-US" dirty="0" smtClean="0"/>
              <a:t>free </a:t>
            </a:r>
            <a:r>
              <a:rPr lang="en-US" dirty="0"/>
              <a:t>centre approval – no hidden </a:t>
            </a:r>
            <a:r>
              <a:rPr lang="en-US" dirty="0" smtClean="0"/>
              <a:t>costs</a:t>
            </a:r>
            <a:endParaRPr lang="en-US" dirty="0"/>
          </a:p>
          <a:p>
            <a:r>
              <a:rPr lang="en-US" dirty="0" smtClean="0"/>
              <a:t>free </a:t>
            </a:r>
            <a:r>
              <a:rPr lang="en-US" dirty="0"/>
              <a:t>verification and moderation visits </a:t>
            </a:r>
          </a:p>
        </p:txBody>
      </p:sp>
    </p:spTree>
    <p:extLst>
      <p:ext uri="{BB962C8B-B14F-4D97-AF65-F5344CB8AC3E}">
        <p14:creationId xmlns:p14="http://schemas.microsoft.com/office/powerpoint/2010/main" val="8960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pPr algn="l"/>
            <a:r>
              <a:rPr lang="en-US" dirty="0"/>
              <a:t>Becoming a pioneer </a:t>
            </a:r>
            <a:r>
              <a:rPr lang="en-US" dirty="0" err="1"/>
              <a:t>centre</a:t>
            </a:r>
            <a:endParaRPr lang="en-US" dirty="0"/>
          </a:p>
        </p:txBody>
      </p:sp>
      <p:pic>
        <p:nvPicPr>
          <p:cNvPr id="5" name="Picture 4" descr="Pione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21" y="1409700"/>
            <a:ext cx="4541936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AQA pioneer centres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centres starting in Sept </a:t>
            </a:r>
            <a:r>
              <a:rPr lang="en-US" dirty="0" smtClean="0"/>
              <a:t>15</a:t>
            </a:r>
          </a:p>
          <a:p>
            <a:r>
              <a:rPr lang="en-US" dirty="0" smtClean="0"/>
              <a:t>get </a:t>
            </a:r>
            <a:r>
              <a:rPr lang="en-US" dirty="0"/>
              <a:t>ahead of the rest – be prepared for 2016 when you will </a:t>
            </a:r>
            <a:r>
              <a:rPr lang="en-US" i="1" dirty="0"/>
              <a:t>have</a:t>
            </a:r>
            <a:r>
              <a:rPr lang="en-US" dirty="0"/>
              <a:t> to </a:t>
            </a:r>
            <a:r>
              <a:rPr lang="en-US" dirty="0" smtClean="0"/>
              <a:t>change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free registration </a:t>
            </a:r>
            <a:r>
              <a:rPr lang="en-US" dirty="0"/>
              <a:t>for first 20 learners </a:t>
            </a:r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/>
              <a:t>with AQA for testimonials </a:t>
            </a:r>
            <a:r>
              <a:rPr lang="en-US" dirty="0" smtClean="0"/>
              <a:t>etc..</a:t>
            </a:r>
            <a:endParaRPr lang="en-US" dirty="0"/>
          </a:p>
          <a:p>
            <a:r>
              <a:rPr lang="en-US" dirty="0" smtClean="0"/>
              <a:t>promote </a:t>
            </a:r>
            <a:r>
              <a:rPr lang="en-US" dirty="0"/>
              <a:t>your centre</a:t>
            </a:r>
          </a:p>
        </p:txBody>
      </p:sp>
    </p:spTree>
    <p:extLst>
      <p:ext uri="{BB962C8B-B14F-4D97-AF65-F5344CB8AC3E}">
        <p14:creationId xmlns:p14="http://schemas.microsoft.com/office/powerpoint/2010/main" val="25791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send </a:t>
            </a:r>
            <a:r>
              <a:rPr lang="en-US" dirty="0"/>
              <a:t>us your </a:t>
            </a:r>
            <a:r>
              <a:rPr lang="en-US" b="1" dirty="0"/>
              <a:t>Contact </a:t>
            </a:r>
            <a:r>
              <a:rPr lang="en-US" b="1" dirty="0" smtClean="0"/>
              <a:t>Details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ttend </a:t>
            </a:r>
            <a:r>
              <a:rPr lang="en-US" dirty="0"/>
              <a:t>a free </a:t>
            </a:r>
            <a:r>
              <a:rPr lang="en-US" b="1" dirty="0"/>
              <a:t>Get Ready to Teach </a:t>
            </a:r>
            <a:r>
              <a:rPr lang="en-US" dirty="0" smtClean="0"/>
              <a:t>event</a:t>
            </a:r>
            <a:endParaRPr lang="en-US" dirty="0"/>
          </a:p>
          <a:p>
            <a:r>
              <a:rPr lang="en-US" dirty="0" smtClean="0"/>
              <a:t>arrange </a:t>
            </a:r>
            <a:r>
              <a:rPr lang="en-US" b="1" dirty="0"/>
              <a:t>Centre </a:t>
            </a:r>
            <a:r>
              <a:rPr lang="en-US" b="1" dirty="0" smtClean="0"/>
              <a:t>Approval</a:t>
            </a:r>
            <a:endParaRPr lang="en-US" dirty="0"/>
          </a:p>
          <a:p>
            <a:r>
              <a:rPr lang="en-US" dirty="0" smtClean="0"/>
              <a:t>complete </a:t>
            </a:r>
            <a:r>
              <a:rPr lang="en-US" dirty="0"/>
              <a:t>a </a:t>
            </a:r>
            <a:r>
              <a:rPr lang="en-US" b="1" dirty="0"/>
              <a:t>Pioneer Centre application </a:t>
            </a:r>
            <a:r>
              <a:rPr lang="en-US" dirty="0"/>
              <a:t>form</a:t>
            </a:r>
          </a:p>
        </p:txBody>
      </p:sp>
      <p:pic>
        <p:nvPicPr>
          <p:cNvPr id="4" name="Picture 3" descr="Next Ste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424750"/>
            <a:ext cx="6184900" cy="46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 and feedback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Richard Powell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Curriculum </a:t>
            </a:r>
            <a:r>
              <a:rPr lang="en-US" sz="1400" dirty="0" smtClean="0"/>
              <a:t>Manager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email: rpowell</a:t>
            </a:r>
            <a:r>
              <a:rPr lang="en-US" sz="1400" dirty="0"/>
              <a:t>@</a:t>
            </a:r>
            <a:r>
              <a:rPr lang="en-US" sz="1400" dirty="0" smtClean="0"/>
              <a:t>aqa.org.uk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Tel: 01564 </a:t>
            </a:r>
            <a:r>
              <a:rPr lang="en-US" sz="1400" dirty="0"/>
              <a:t>711910</a:t>
            </a:r>
          </a:p>
          <a:p>
            <a:pPr marL="0" indent="0">
              <a:buNone/>
            </a:pPr>
            <a:r>
              <a:rPr lang="en-US" sz="1400" dirty="0" smtClean="0"/>
              <a:t>Mobile: 07876 </a:t>
            </a:r>
            <a:r>
              <a:rPr lang="en-US" sz="1400" dirty="0"/>
              <a:t>878 </a:t>
            </a:r>
            <a:r>
              <a:rPr lang="en-US" sz="1400" dirty="0" smtClean="0"/>
              <a:t>619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Or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email: </a:t>
            </a:r>
            <a:r>
              <a:rPr lang="en-US" sz="1400" u="sng" dirty="0" err="1" smtClean="0"/>
              <a:t>tvq</a:t>
            </a:r>
            <a:r>
              <a:rPr lang="en-US" sz="1400" u="sng" dirty="0" err="1"/>
              <a:t>@</a:t>
            </a:r>
            <a:r>
              <a:rPr lang="en-US" sz="1400" u="sng" dirty="0" err="1" smtClean="0"/>
              <a:t>aqa.org.uk</a:t>
            </a:r>
            <a:endParaRPr lang="en-US" sz="1400" u="sng" dirty="0" smtClean="0"/>
          </a:p>
          <a:p>
            <a:pPr marL="0" indent="0">
              <a:buNone/>
            </a:pPr>
            <a:r>
              <a:rPr lang="en-US" sz="1400" u="sng" dirty="0" smtClean="0"/>
              <a:t>http://</a:t>
            </a:r>
            <a:r>
              <a:rPr lang="en-US" sz="1400" u="sng" dirty="0" err="1" smtClean="0"/>
              <a:t>www.tech-levels.org</a:t>
            </a:r>
            <a:endParaRPr lang="en-US" sz="1400" u="sng" dirty="0"/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346200"/>
            <a:ext cx="3139502" cy="47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an independent education charity </a:t>
            </a:r>
            <a:r>
              <a:rPr lang="en-US" dirty="0" smtClean="0"/>
              <a:t>and </a:t>
            </a:r>
            <a:r>
              <a:rPr lang="en-US" dirty="0"/>
              <a:t>the largest </a:t>
            </a:r>
            <a:r>
              <a:rPr lang="en-US" dirty="0" smtClean="0"/>
              <a:t>provider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of </a:t>
            </a:r>
            <a:r>
              <a:rPr lang="en-US" dirty="0"/>
              <a:t>academic qualifications for all abilities taught in schools and colleges.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aim is to enable students to realise their potential </a:t>
            </a:r>
            <a:r>
              <a:rPr lang="en-US" dirty="0" smtClean="0"/>
              <a:t>and provide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teachers </a:t>
            </a:r>
            <a:r>
              <a:rPr lang="en-US" dirty="0"/>
              <a:t>with the support and resources they need </a:t>
            </a:r>
            <a:r>
              <a:rPr lang="en-US" dirty="0" smtClean="0"/>
              <a:t>so </a:t>
            </a:r>
            <a:r>
              <a:rPr lang="en-US" dirty="0"/>
              <a:t>that they can </a:t>
            </a:r>
            <a:r>
              <a:rPr lang="en-US" dirty="0" smtClean="0"/>
              <a:t>focus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on </a:t>
            </a:r>
            <a:r>
              <a:rPr lang="en-US" dirty="0"/>
              <a:t>inspiring learning</a:t>
            </a:r>
            <a:r>
              <a:rPr lang="en-US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 err="1" smtClean="0"/>
              <a:t>www.aqa.org.uk</a:t>
            </a:r>
            <a:endParaRPr lang="en-GB" u="sng" dirty="0" smtClean="0"/>
          </a:p>
        </p:txBody>
      </p:sp>
    </p:spTree>
    <p:extLst>
      <p:ext uri="{BB962C8B-B14F-4D97-AF65-F5344CB8AC3E}">
        <p14:creationId xmlns:p14="http://schemas.microsoft.com/office/powerpoint/2010/main" val="27530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0" y="1305299"/>
            <a:ext cx="8182370" cy="4181101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/>
              <a:t>What are Technical Levels?</a:t>
            </a:r>
          </a:p>
        </p:txBody>
      </p:sp>
    </p:spTree>
    <p:extLst>
      <p:ext uri="{BB962C8B-B14F-4D97-AF65-F5344CB8AC3E}">
        <p14:creationId xmlns:p14="http://schemas.microsoft.com/office/powerpoint/2010/main" val="24466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Technical Levels: What are they?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Vocational qualifications for 16-18 year olds that – through a blend of knowledge and skills – offer learners a ‘clear line of sight’ into an occupational area or a specific </a:t>
            </a:r>
            <a:r>
              <a:rPr lang="en-US" dirty="0" smtClean="0"/>
              <a:t>occupation</a:t>
            </a:r>
          </a:p>
          <a:p>
            <a:pPr marL="0" indent="0">
              <a:buNone/>
            </a:pPr>
            <a:endParaRPr lang="en-US" dirty="0" smtClean="0"/>
          </a:p>
          <a:p>
            <a:pPr marL="285750"/>
            <a:r>
              <a:rPr lang="en-US" dirty="0" smtClean="0"/>
              <a:t>develop </a:t>
            </a:r>
            <a:r>
              <a:rPr lang="en-US" dirty="0"/>
              <a:t>‘technical’ opportunities at an early </a:t>
            </a:r>
            <a:r>
              <a:rPr lang="en-US" dirty="0" smtClean="0"/>
              <a:t>age</a:t>
            </a:r>
          </a:p>
          <a:p>
            <a:pPr marL="285750">
              <a:spcBef>
                <a:spcPts val="0"/>
              </a:spcBef>
            </a:pPr>
            <a:r>
              <a:rPr lang="en-US" dirty="0" smtClean="0"/>
              <a:t>bring </a:t>
            </a:r>
            <a:r>
              <a:rPr lang="en-US" dirty="0"/>
              <a:t>clarity and rigour to vocational </a:t>
            </a:r>
            <a:r>
              <a:rPr lang="en-US" dirty="0" smtClean="0"/>
              <a:t>qualifications</a:t>
            </a:r>
          </a:p>
          <a:p>
            <a:pPr marL="285750">
              <a:spcBef>
                <a:spcPts val="0"/>
              </a:spcBef>
            </a:pPr>
            <a:r>
              <a:rPr lang="en-US" dirty="0" smtClean="0"/>
              <a:t>help </a:t>
            </a:r>
            <a:r>
              <a:rPr lang="en-US" dirty="0"/>
              <a:t>employers by building a ‘pipeline’ of young people with the right </a:t>
            </a:r>
            <a:r>
              <a:rPr lang="en-US" dirty="0" smtClean="0"/>
              <a:t>skills</a:t>
            </a:r>
          </a:p>
          <a:p>
            <a:pPr marL="285750">
              <a:spcBef>
                <a:spcPts val="0"/>
              </a:spcBef>
            </a:pPr>
            <a:r>
              <a:rPr lang="en-US" dirty="0" smtClean="0"/>
              <a:t>encourage </a:t>
            </a:r>
            <a:r>
              <a:rPr lang="en-US" dirty="0"/>
              <a:t>employer </a:t>
            </a:r>
            <a:r>
              <a:rPr lang="en-US" dirty="0" smtClean="0"/>
              <a:t>participation</a:t>
            </a:r>
          </a:p>
          <a:p>
            <a:pPr marL="285750">
              <a:spcBef>
                <a:spcPts val="0"/>
              </a:spcBef>
            </a:pPr>
            <a:r>
              <a:rPr lang="en-US" dirty="0" smtClean="0"/>
              <a:t>can </a:t>
            </a:r>
            <a:r>
              <a:rPr lang="en-US" dirty="0"/>
              <a:t>be part of the TechBacc performance measure</a:t>
            </a:r>
          </a:p>
        </p:txBody>
      </p:sp>
    </p:spTree>
    <p:extLst>
      <p:ext uri="{BB962C8B-B14F-4D97-AF65-F5344CB8AC3E}">
        <p14:creationId xmlns:p14="http://schemas.microsoft.com/office/powerpoint/2010/main" val="16966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ch Levels our Approac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8" y="2425701"/>
            <a:ext cx="8326782" cy="3683000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0000" y="1512000"/>
            <a:ext cx="7937500" cy="400110"/>
          </a:xfrm>
        </p:spPr>
        <p:txBody>
          <a:bodyPr/>
          <a:lstStyle/>
          <a:p>
            <a:r>
              <a:rPr lang="en-US" dirty="0"/>
              <a:t>Tech-levels: Our approach</a:t>
            </a:r>
          </a:p>
        </p:txBody>
      </p:sp>
    </p:spTree>
    <p:extLst>
      <p:ext uri="{BB962C8B-B14F-4D97-AF65-F5344CB8AC3E}">
        <p14:creationId xmlns:p14="http://schemas.microsoft.com/office/powerpoint/2010/main" val="1899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Tech-levels: First teaching September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Business: Marketing (720 and 360 GLH)</a:t>
            </a:r>
          </a:p>
          <a:p>
            <a:r>
              <a:rPr lang="en-US" dirty="0"/>
              <a:t>Engineering: Mechatronic Engineering (720 and 360 GLH)</a:t>
            </a:r>
          </a:p>
          <a:p>
            <a:r>
              <a:rPr lang="en-US" dirty="0"/>
              <a:t>Engineering: Design Engineering (720 and 360 GLH)</a:t>
            </a:r>
          </a:p>
          <a:p>
            <a:r>
              <a:rPr lang="en-US" dirty="0"/>
              <a:t>Engineering: Power Network Engineering (720 </a:t>
            </a:r>
            <a:r>
              <a:rPr lang="en-US" dirty="0" smtClean="0"/>
              <a:t>GLH</a:t>
            </a:r>
            <a:r>
              <a:rPr lang="en-US" dirty="0"/>
              <a:t>)</a:t>
            </a:r>
          </a:p>
          <a:p>
            <a:r>
              <a:rPr lang="en-US" dirty="0"/>
              <a:t>IT: User Support (720 and 360 GLH)</a:t>
            </a:r>
          </a:p>
          <a:p>
            <a:r>
              <a:rPr lang="en-US" dirty="0"/>
              <a:t>IT: Networking (720 and 360 GLH)</a:t>
            </a:r>
          </a:p>
          <a:p>
            <a:r>
              <a:rPr lang="en-US" dirty="0"/>
              <a:t>IT: Programming (720 and 360 GLH)</a:t>
            </a:r>
          </a:p>
          <a:p>
            <a:r>
              <a:rPr lang="en-US" dirty="0"/>
              <a:t>IT: Cyber Security (360 GLH)</a:t>
            </a:r>
          </a:p>
          <a:p>
            <a:r>
              <a:rPr lang="en-US" dirty="0"/>
              <a:t>Games Art and Design (from Sept 16  - 360 / 720 / 1080 GLH)</a:t>
            </a:r>
          </a:p>
        </p:txBody>
      </p:sp>
    </p:spTree>
    <p:extLst>
      <p:ext uri="{BB962C8B-B14F-4D97-AF65-F5344CB8AC3E}">
        <p14:creationId xmlns:p14="http://schemas.microsoft.com/office/powerpoint/2010/main" val="39310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79900" y="2127250"/>
            <a:ext cx="4378324" cy="3308350"/>
          </a:xfrm>
        </p:spPr>
        <p:txBody>
          <a:bodyPr/>
          <a:lstStyle/>
          <a:p>
            <a:pPr algn="l"/>
            <a:endParaRPr lang="en-US" dirty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qualify </a:t>
            </a:r>
            <a:r>
              <a:rPr lang="en-US" dirty="0"/>
              <a:t>for UCAS </a:t>
            </a:r>
            <a:r>
              <a:rPr lang="en-US" dirty="0" smtClean="0"/>
              <a:t>points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count </a:t>
            </a:r>
            <a:r>
              <a:rPr lang="en-US" dirty="0"/>
              <a:t>towards 2017 </a:t>
            </a:r>
            <a:r>
              <a:rPr lang="en-US" dirty="0" smtClean="0"/>
              <a:t>Performance</a:t>
            </a:r>
          </a:p>
          <a:p>
            <a:pPr algn="l">
              <a:lnSpc>
                <a:spcPct val="50000"/>
              </a:lnSpc>
            </a:pPr>
            <a:r>
              <a:rPr lang="en-US" dirty="0" smtClean="0"/>
              <a:t>     tables </a:t>
            </a:r>
            <a:r>
              <a:rPr lang="en-US" sz="1400" dirty="0" smtClean="0"/>
              <a:t>(</a:t>
            </a:r>
            <a:r>
              <a:rPr lang="en-US" sz="1400" dirty="0"/>
              <a:t>teaching from September 2015 onwards</a:t>
            </a:r>
            <a:r>
              <a:rPr lang="en-US" sz="1400" dirty="0" smtClean="0"/>
              <a:t>)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employer endorsement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professional body </a:t>
            </a:r>
            <a:r>
              <a:rPr lang="en-US" dirty="0"/>
              <a:t>endorsement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32922"/>
              </p:ext>
            </p:extLst>
          </p:nvPr>
        </p:nvGraphicFramePr>
        <p:xfrm>
          <a:off x="720000" y="2292350"/>
          <a:ext cx="3205100" cy="203454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690315"/>
                <a:gridCol w="1514785"/>
              </a:tblGrid>
              <a:tr h="8604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Grade</a:t>
                      </a:r>
                      <a:endParaRPr lang="en-GB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UCAS Tariff Points</a:t>
                      </a:r>
                      <a:endParaRPr lang="en-GB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</a:tr>
              <a:tr h="828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D*D*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54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280</a:t>
                      </a:r>
                      <a:endParaRPr lang="en-GB" sz="10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1011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  <a:tr h="828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D*D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1011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260</a:t>
                      </a:r>
                      <a:endParaRPr lang="en-GB" sz="10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1011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  <a:tr h="828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DD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1011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240</a:t>
                      </a:r>
                      <a:endParaRPr lang="en-GB" sz="10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1011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  <a:tr h="828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DM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1011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200</a:t>
                      </a:r>
                      <a:endParaRPr lang="en-GB" sz="10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1011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  <a:tr h="828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MM</a:t>
                      </a:r>
                      <a:endParaRPr lang="en-GB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1011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160</a:t>
                      </a:r>
                      <a:endParaRPr lang="en-GB" sz="10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1011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  <a:tr h="81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MP</a:t>
                      </a:r>
                      <a:endParaRPr lang="en-GB" sz="10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1011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120</a:t>
                      </a:r>
                      <a:endParaRPr lang="en-GB" sz="10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1011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  <a:tr h="81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PP</a:t>
                      </a:r>
                      <a:endParaRPr lang="en-GB" sz="10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1011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cs typeface="Arial"/>
                        </a:rPr>
                        <a:t>80</a:t>
                      </a:r>
                      <a:endParaRPr lang="en-GB" sz="10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1011" marR="41011" marT="0" marB="0" anchorCtr="1"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Placeholder 1"/>
          <p:cNvSpPr txBox="1">
            <a:spLocks/>
          </p:cNvSpPr>
          <p:nvPr/>
        </p:nvSpPr>
        <p:spPr>
          <a:xfrm>
            <a:off x="720000" y="1512000"/>
            <a:ext cx="7937500" cy="40011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2600" kern="1200" baseline="0">
                <a:solidFill>
                  <a:schemeClr val="tx1"/>
                </a:solidFill>
                <a:latin typeface="Chevin-Ligh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Tech-levels: Recognised</a:t>
            </a:r>
          </a:p>
        </p:txBody>
      </p:sp>
    </p:spTree>
    <p:extLst>
      <p:ext uri="{BB962C8B-B14F-4D97-AF65-F5344CB8AC3E}">
        <p14:creationId xmlns:p14="http://schemas.microsoft.com/office/powerpoint/2010/main" val="6525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content background">
  <a:themeElements>
    <a:clrScheme name="AQA Colour Them">
      <a:dk1>
        <a:srgbClr val="412878"/>
      </a:dk1>
      <a:lt1>
        <a:srgbClr val="FFFFFF"/>
      </a:lt1>
      <a:dk2>
        <a:srgbClr val="9784BE"/>
      </a:dk2>
      <a:lt2>
        <a:srgbClr val="FFFFFE"/>
      </a:lt2>
      <a:accent1>
        <a:srgbClr val="412878"/>
      </a:accent1>
      <a:accent2>
        <a:srgbClr val="6D51A1"/>
      </a:accent2>
      <a:accent3>
        <a:srgbClr val="9784BE"/>
      </a:accent3>
      <a:accent4>
        <a:srgbClr val="D2C8E1"/>
      </a:accent4>
      <a:accent5>
        <a:srgbClr val="2F71AC"/>
      </a:accent5>
      <a:accent6>
        <a:srgbClr val="88888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Purple.thmx</Template>
  <TotalTime>1724</TotalTime>
  <Words>2149</Words>
  <Application>Microsoft Office PowerPoint</Application>
  <PresentationFormat>On-screen Show (4:3)</PresentationFormat>
  <Paragraphs>421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Chevin-Light</vt:lpstr>
      <vt:lpstr>Times New Roman</vt:lpstr>
      <vt:lpstr>Main content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Indigo Multimedia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Burdis</dc:creator>
  <cp:lastModifiedBy>Jill</cp:lastModifiedBy>
  <cp:revision>337</cp:revision>
  <cp:lastPrinted>2015-10-15T15:38:07Z</cp:lastPrinted>
  <dcterms:created xsi:type="dcterms:W3CDTF">2015-09-03T12:55:13Z</dcterms:created>
  <dcterms:modified xsi:type="dcterms:W3CDTF">2015-10-26T10:30:59Z</dcterms:modified>
</cp:coreProperties>
</file>